
<file path=[Content_Types].xml><?xml version="1.0" encoding="utf-8"?>
<Types xmlns="http://schemas.openxmlformats.org/package/2006/content-types">
  <Default Extension="png" ContentType="image/png"/>
  <Default Extension="xlsm" ContentType="application/vnd.ms-excel.sheet.macroEnabled.12"/>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heme/themeOverride1.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623" r:id="rId2"/>
    <p:sldId id="751" r:id="rId3"/>
    <p:sldId id="752" r:id="rId4"/>
    <p:sldId id="740" r:id="rId5"/>
    <p:sldId id="741" r:id="rId6"/>
    <p:sldId id="739" r:id="rId7"/>
    <p:sldId id="742" r:id="rId8"/>
    <p:sldId id="743" r:id="rId9"/>
    <p:sldId id="746" r:id="rId10"/>
    <p:sldId id="747" r:id="rId11"/>
    <p:sldId id="749" r:id="rId12"/>
    <p:sldId id="734" r:id="rId13"/>
    <p:sldId id="735" r:id="rId14"/>
    <p:sldId id="724" r:id="rId15"/>
    <p:sldId id="753" r:id="rId16"/>
    <p:sldId id="754" r:id="rId17"/>
    <p:sldId id="738" r:id="rId18"/>
  </p:sldIdLst>
  <p:sldSz cx="9144000" cy="6858000" type="screen4x3"/>
  <p:notesSz cx="6794500" cy="9931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39">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Blakeley" initials="STB" lastIdx="1" clrIdx="0"/>
  <p:cmAuthor id="1" name="mbond" initials="m" lastIdx="9" clrIdx="1"/>
  <p:cmAuthor id="2" name="Jack Rossiter" initials="J" lastIdx="1" clrIdx="2"/>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899"/>
    <a:srgbClr val="E8F3F8"/>
    <a:srgbClr val="D9E8F9"/>
    <a:srgbClr val="F47B00"/>
    <a:srgbClr val="DD790E"/>
    <a:srgbClr val="92D050"/>
    <a:srgbClr val="21F95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848" autoAdjust="0"/>
    <p:restoredTop sz="81868" autoAdjust="0"/>
  </p:normalViewPr>
  <p:slideViewPr>
    <p:cSldViewPr>
      <p:cViewPr varScale="1">
        <p:scale>
          <a:sx n="61" d="100"/>
          <a:sy n="61" d="100"/>
        </p:scale>
        <p:origin x="108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1656"/>
    </p:cViewPr>
  </p:sorterViewPr>
  <p:notesViewPr>
    <p:cSldViewPr snapToGrid="0" snapToObjects="1">
      <p:cViewPr varScale="1">
        <p:scale>
          <a:sx n="80" d="100"/>
          <a:sy n="80" d="100"/>
        </p:scale>
        <p:origin x="-1098" y="-84"/>
      </p:cViewPr>
      <p:guideLst>
        <p:guide orient="horz" pos="3128"/>
        <p:guide pos="213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Macro-Enabled_Worksheet1.xlsm"/></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Macro-Enabled_Worksheet2.xlsm"/><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a:lstStyle/>
          <a:p>
            <a:pPr>
              <a:defRPr sz="1200">
                <a:latin typeface="Cambria" panose="02040503050406030204" pitchFamily="18" charset="0"/>
              </a:defRPr>
            </a:pPr>
            <a:r>
              <a:rPr lang="en-US" sz="1200">
                <a:latin typeface="Cambria" panose="02040503050406030204" pitchFamily="18" charset="0"/>
              </a:rPr>
              <a:t>Understanding of market access to the EU market under DCFTA</a:t>
            </a:r>
          </a:p>
        </c:rich>
      </c:tx>
      <c:layout>
        <c:manualLayout>
          <c:xMode val="edge"/>
          <c:yMode val="edge"/>
          <c:x val="0.15756504527342"/>
          <c:y val="0"/>
        </c:manualLayout>
      </c:layout>
      <c:overlay val="0"/>
    </c:title>
    <c:autoTitleDeleted val="0"/>
    <c:plotArea>
      <c:layout>
        <c:manualLayout>
          <c:layoutTarget val="inner"/>
          <c:xMode val="edge"/>
          <c:yMode val="edge"/>
          <c:x val="0.11070989947011341"/>
          <c:y val="9.0681532563318346E-2"/>
          <c:w val="0.79725561858531102"/>
          <c:h val="0.59980191231309654"/>
        </c:manualLayout>
      </c:layout>
      <c:barChart>
        <c:barDir val="col"/>
        <c:grouping val="stacked"/>
        <c:varyColors val="0"/>
        <c:ser>
          <c:idx val="0"/>
          <c:order val="0"/>
          <c:tx>
            <c:v>SME's starting they understand the market access opportunities</c:v>
          </c:tx>
          <c:spPr>
            <a:solidFill>
              <a:schemeClr val="accent1">
                <a:lumMod val="75000"/>
              </a:schemeClr>
            </a:solidFill>
          </c:spPr>
          <c:invertIfNegative val="0"/>
          <c:dLbls>
            <c:spPr>
              <a:noFill/>
              <a:ln>
                <a:noFill/>
              </a:ln>
              <a:effectLst/>
            </c:spPr>
            <c:txPr>
              <a:bodyPr/>
              <a:lstStyle/>
              <a:p>
                <a:pPr>
                  <a:defRPr sz="600" b="0" i="0">
                    <a:solidFill>
                      <a:schemeClr val="bg1"/>
                    </a:solidFill>
                    <a:latin typeface="Cambria" panose="020405030504060302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q8_10!$A$1:$A$3</c:f>
              <c:strCache>
                <c:ptCount val="3"/>
                <c:pt idx="0">
                  <c:v>Ukraine</c:v>
                </c:pt>
                <c:pt idx="1">
                  <c:v>Georgia</c:v>
                </c:pt>
                <c:pt idx="2">
                  <c:v>Moldova</c:v>
                </c:pt>
              </c:strCache>
            </c:strRef>
          </c:cat>
          <c:val>
            <c:numRef>
              <c:f>q8_10!$B$1:$B$3</c:f>
              <c:numCache>
                <c:formatCode>0%</c:formatCode>
                <c:ptCount val="3"/>
                <c:pt idx="0">
                  <c:v>0.34</c:v>
                </c:pt>
                <c:pt idx="1">
                  <c:v>0.08</c:v>
                </c:pt>
                <c:pt idx="2">
                  <c:v>0.21</c:v>
                </c:pt>
              </c:numCache>
            </c:numRef>
          </c:val>
        </c:ser>
        <c:ser>
          <c:idx val="1"/>
          <c:order val="1"/>
          <c:tx>
            <c:v>SME's stating that they know where to find info on market access</c:v>
          </c:tx>
          <c:spPr>
            <a:solidFill>
              <a:schemeClr val="bg1">
                <a:lumMod val="65000"/>
              </a:schemeClr>
            </a:solidFill>
          </c:spPr>
          <c:invertIfNegative val="0"/>
          <c:dPt>
            <c:idx val="0"/>
            <c:invertIfNegative val="0"/>
            <c:bubble3D val="0"/>
          </c:dPt>
          <c:dLbls>
            <c:spPr>
              <a:noFill/>
              <a:ln>
                <a:noFill/>
              </a:ln>
              <a:effectLst/>
            </c:spPr>
            <c:txPr>
              <a:bodyPr/>
              <a:lstStyle/>
              <a:p>
                <a:pPr algn="l">
                  <a:defRPr sz="600" b="0" i="0">
                    <a:latin typeface="Cambria" panose="02040503050406030204" pitchFamily="18"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q8_10!$A$1:$A$3</c:f>
              <c:strCache>
                <c:ptCount val="3"/>
                <c:pt idx="0">
                  <c:v>Ukraine</c:v>
                </c:pt>
                <c:pt idx="1">
                  <c:v>Georgia</c:v>
                </c:pt>
                <c:pt idx="2">
                  <c:v>Moldova</c:v>
                </c:pt>
              </c:strCache>
            </c:strRef>
          </c:cat>
          <c:val>
            <c:numRef>
              <c:f>q8_10!$C$1:$C$3</c:f>
              <c:numCache>
                <c:formatCode>0%</c:formatCode>
                <c:ptCount val="3"/>
                <c:pt idx="0">
                  <c:v>0.37</c:v>
                </c:pt>
                <c:pt idx="1">
                  <c:v>0.21</c:v>
                </c:pt>
                <c:pt idx="2">
                  <c:v>0.17</c:v>
                </c:pt>
              </c:numCache>
            </c:numRef>
          </c:val>
        </c:ser>
        <c:dLbls>
          <c:showLegendKey val="0"/>
          <c:showVal val="0"/>
          <c:showCatName val="0"/>
          <c:showSerName val="0"/>
          <c:showPercent val="0"/>
          <c:showBubbleSize val="0"/>
        </c:dLbls>
        <c:gapWidth val="39"/>
        <c:overlap val="100"/>
        <c:axId val="307599080"/>
        <c:axId val="307599472"/>
      </c:barChart>
      <c:catAx>
        <c:axId val="307599080"/>
        <c:scaling>
          <c:orientation val="minMax"/>
        </c:scaling>
        <c:delete val="0"/>
        <c:axPos val="b"/>
        <c:numFmt formatCode="General" sourceLinked="1"/>
        <c:majorTickMark val="none"/>
        <c:minorTickMark val="none"/>
        <c:tickLblPos val="nextTo"/>
        <c:txPr>
          <a:bodyPr rot="0" vert="horz"/>
          <a:lstStyle/>
          <a:p>
            <a:pPr>
              <a:defRPr sz="1200" b="0" i="0">
                <a:solidFill>
                  <a:schemeClr val="accent3"/>
                </a:solidFill>
                <a:latin typeface="Cambria" panose="02040503050406030204" pitchFamily="18" charset="0"/>
              </a:defRPr>
            </a:pPr>
            <a:endParaRPr lang="en-US"/>
          </a:p>
        </c:txPr>
        <c:crossAx val="307599472"/>
        <c:crosses val="autoZero"/>
        <c:auto val="1"/>
        <c:lblAlgn val="ctr"/>
        <c:lblOffset val="100"/>
        <c:noMultiLvlLbl val="0"/>
      </c:catAx>
      <c:valAx>
        <c:axId val="307599472"/>
        <c:scaling>
          <c:orientation val="minMax"/>
        </c:scaling>
        <c:delete val="1"/>
        <c:axPos val="l"/>
        <c:numFmt formatCode="0%" sourceLinked="1"/>
        <c:majorTickMark val="none"/>
        <c:minorTickMark val="none"/>
        <c:tickLblPos val="nextTo"/>
        <c:crossAx val="307599080"/>
        <c:crosses val="autoZero"/>
        <c:crossBetween val="between"/>
      </c:valAx>
    </c:plotArea>
    <c:legend>
      <c:legendPos val="b"/>
      <c:legendEntry>
        <c:idx val="0"/>
        <c:txPr>
          <a:bodyPr/>
          <a:lstStyle/>
          <a:p>
            <a:pPr>
              <a:defRPr sz="1200" b="0" i="0">
                <a:latin typeface="Cambria" panose="02040503050406030204" pitchFamily="18" charset="0"/>
              </a:defRPr>
            </a:pPr>
            <a:endParaRPr lang="en-US"/>
          </a:p>
        </c:txPr>
      </c:legendEntry>
      <c:legendEntry>
        <c:idx val="1"/>
        <c:txPr>
          <a:bodyPr/>
          <a:lstStyle/>
          <a:p>
            <a:pPr>
              <a:defRPr sz="1200" b="0" i="0">
                <a:latin typeface="Cambria" panose="02040503050406030204" pitchFamily="18" charset="0"/>
              </a:defRPr>
            </a:pPr>
            <a:endParaRPr lang="en-US"/>
          </a:p>
        </c:txPr>
      </c:legendEntry>
      <c:layout>
        <c:manualLayout>
          <c:xMode val="edge"/>
          <c:yMode val="edge"/>
          <c:x val="2.0047293616599807E-2"/>
          <c:y val="0.78558697255003318"/>
          <c:w val="0.92239587976031312"/>
          <c:h val="0.21402533545346542"/>
        </c:manualLayout>
      </c:layout>
      <c:overlay val="0"/>
      <c:txPr>
        <a:bodyPr/>
        <a:lstStyle/>
        <a:p>
          <a:pPr>
            <a:defRPr sz="1200" b="0" i="0">
              <a:latin typeface="Cambria" panose="02040503050406030204" pitchFamily="18" charset="0"/>
            </a:defRPr>
          </a:pPr>
          <a:endParaRPr lang="en-US"/>
        </a:p>
      </c:txPr>
    </c:legend>
    <c:plotVisOnly val="1"/>
    <c:dispBlanksAs val="gap"/>
    <c:showDLblsOverMax val="0"/>
  </c:chart>
  <c:spPr>
    <a:ln>
      <a:no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lrMapOvr bg1="lt1" tx1="dk1" bg2="lt2" tx2="dk2" accent1="accent1" accent2="accent2" accent3="accent3" accent4="accent4" accent5="accent5" accent6="accent6" hlink="hlink" folHlink="folHlink"/>
  <c:chart>
    <c:title>
      <c:tx>
        <c:rich>
          <a:bodyPr/>
          <a:lstStyle/>
          <a:p>
            <a:pPr>
              <a:defRPr sz="1200"/>
            </a:pPr>
            <a:r>
              <a:rPr lang="en-US" sz="1200" b="1" dirty="0" smtClean="0"/>
              <a:t>Awareness of</a:t>
            </a:r>
            <a:r>
              <a:rPr lang="en-US" sz="1200" b="1" baseline="0" dirty="0" smtClean="0"/>
              <a:t> AA/DCFTA</a:t>
            </a:r>
            <a:endParaRPr lang="en-US" sz="1200" b="1" dirty="0"/>
          </a:p>
        </c:rich>
      </c:tx>
      <c:layout>
        <c:manualLayout>
          <c:xMode val="edge"/>
          <c:yMode val="edge"/>
          <c:x val="0.33179012345678999"/>
          <c:y val="2.8571428571428598E-2"/>
        </c:manualLayout>
      </c:layout>
      <c:overlay val="0"/>
    </c:title>
    <c:autoTitleDeleted val="0"/>
    <c:plotArea>
      <c:layout>
        <c:manualLayout>
          <c:layoutTarget val="inner"/>
          <c:xMode val="edge"/>
          <c:yMode val="edge"/>
          <c:x val="3.8092178940697503E-2"/>
          <c:y val="0"/>
          <c:w val="0.94826573562272598"/>
          <c:h val="0.62148174458928995"/>
        </c:manualLayout>
      </c:layout>
      <c:barChart>
        <c:barDir val="col"/>
        <c:grouping val="clustered"/>
        <c:varyColors val="0"/>
        <c:ser>
          <c:idx val="0"/>
          <c:order val="0"/>
          <c:tx>
            <c:v>SME's that heard of AA/DCFTA prior to this Questionnaire</c:v>
          </c:tx>
          <c:spPr>
            <a:solidFill>
              <a:srgbClr val="4F81BD">
                <a:lumMod val="75000"/>
              </a:srgbClr>
            </a:solidFill>
          </c:spPr>
          <c:invertIfNegative val="0"/>
          <c:dLbls>
            <c:spPr>
              <a:noFill/>
              <a:ln>
                <a:noFill/>
              </a:ln>
              <a:effectLst/>
            </c:spPr>
            <c:txPr>
              <a:bodyPr/>
              <a:lstStyle/>
              <a:p>
                <a:pPr>
                  <a:defRPr sz="600" b="0" i="0">
                    <a:solidFill>
                      <a:schemeClr val="bg1"/>
                    </a:solidFill>
                    <a:latin typeface="Cambria" panose="02040503050406030204" pitchFamily="18" charset="0"/>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'q18-19'!$A$1:$A$3</c:f>
              <c:strCache>
                <c:ptCount val="3"/>
                <c:pt idx="0">
                  <c:v>Ukraine</c:v>
                </c:pt>
                <c:pt idx="1">
                  <c:v>Georgia</c:v>
                </c:pt>
                <c:pt idx="2">
                  <c:v>Moldova</c:v>
                </c:pt>
              </c:strCache>
            </c:strRef>
          </c:cat>
          <c:val>
            <c:numRef>
              <c:f>'q18-19'!$B$1:$B$3</c:f>
              <c:numCache>
                <c:formatCode>0%</c:formatCode>
                <c:ptCount val="3"/>
                <c:pt idx="0">
                  <c:v>0.78</c:v>
                </c:pt>
                <c:pt idx="1">
                  <c:v>0.72</c:v>
                </c:pt>
                <c:pt idx="2">
                  <c:v>0.33</c:v>
                </c:pt>
              </c:numCache>
            </c:numRef>
          </c:val>
        </c:ser>
        <c:ser>
          <c:idx val="1"/>
          <c:order val="1"/>
          <c:tx>
            <c:v>SME's that think that AA/DCFTA will have an impact on all business in coutry</c:v>
          </c:tx>
          <c:spPr>
            <a:solidFill>
              <a:sysClr val="window" lastClr="FFFFFF">
                <a:lumMod val="50000"/>
              </a:sysClr>
            </a:solidFill>
          </c:spPr>
          <c:invertIfNegative val="0"/>
          <c:dPt>
            <c:idx val="0"/>
            <c:invertIfNegative val="0"/>
            <c:bubble3D val="0"/>
            <c:spPr>
              <a:solidFill>
                <a:sysClr val="window" lastClr="FFFFFF">
                  <a:lumMod val="65000"/>
                </a:sysClr>
              </a:solidFill>
            </c:spPr>
          </c:dPt>
          <c:dLbls>
            <c:spPr>
              <a:noFill/>
              <a:ln>
                <a:noFill/>
              </a:ln>
              <a:effectLst/>
            </c:spPr>
            <c:txPr>
              <a:bodyPr/>
              <a:lstStyle/>
              <a:p>
                <a:pPr>
                  <a:defRPr sz="600" b="0" i="0">
                    <a:latin typeface="Arial" panose="020B0604020202020204" pitchFamily="34" charset="0"/>
                    <a:cs typeface="Arial" panose="020B0604020202020204" pitchFamily="34" charset="0"/>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'q18-19'!$A$1:$A$3</c:f>
              <c:strCache>
                <c:ptCount val="3"/>
                <c:pt idx="0">
                  <c:v>Ukraine</c:v>
                </c:pt>
                <c:pt idx="1">
                  <c:v>Georgia</c:v>
                </c:pt>
                <c:pt idx="2">
                  <c:v>Moldova</c:v>
                </c:pt>
              </c:strCache>
            </c:strRef>
          </c:cat>
          <c:val>
            <c:numRef>
              <c:f>'q18-19'!$C$1:$C$3</c:f>
              <c:numCache>
                <c:formatCode>0%</c:formatCode>
                <c:ptCount val="3"/>
                <c:pt idx="0">
                  <c:v>0.79</c:v>
                </c:pt>
                <c:pt idx="1">
                  <c:v>0.3</c:v>
                </c:pt>
                <c:pt idx="2">
                  <c:v>0.43</c:v>
                </c:pt>
              </c:numCache>
            </c:numRef>
          </c:val>
        </c:ser>
        <c:dLbls>
          <c:dLblPos val="inBase"/>
          <c:showLegendKey val="0"/>
          <c:showVal val="1"/>
          <c:showCatName val="0"/>
          <c:showSerName val="0"/>
          <c:showPercent val="0"/>
          <c:showBubbleSize val="0"/>
        </c:dLbls>
        <c:gapWidth val="150"/>
        <c:axId val="307600256"/>
        <c:axId val="307600648"/>
      </c:barChart>
      <c:catAx>
        <c:axId val="307600256"/>
        <c:scaling>
          <c:orientation val="minMax"/>
        </c:scaling>
        <c:delete val="0"/>
        <c:axPos val="b"/>
        <c:numFmt formatCode="General" sourceLinked="1"/>
        <c:majorTickMark val="none"/>
        <c:minorTickMark val="none"/>
        <c:tickLblPos val="nextTo"/>
        <c:txPr>
          <a:bodyPr/>
          <a:lstStyle/>
          <a:p>
            <a:pPr>
              <a:defRPr sz="1200" b="0" i="0">
                <a:solidFill>
                  <a:schemeClr val="accent3"/>
                </a:solidFill>
                <a:latin typeface="Cambria" panose="02040503050406030204" pitchFamily="18" charset="0"/>
                <a:cs typeface="Arial" panose="020B0604020202020204" pitchFamily="34" charset="0"/>
              </a:defRPr>
            </a:pPr>
            <a:endParaRPr lang="en-US"/>
          </a:p>
        </c:txPr>
        <c:crossAx val="307600648"/>
        <c:crosses val="autoZero"/>
        <c:auto val="1"/>
        <c:lblAlgn val="ctr"/>
        <c:lblOffset val="100"/>
        <c:noMultiLvlLbl val="0"/>
      </c:catAx>
      <c:valAx>
        <c:axId val="307600648"/>
        <c:scaling>
          <c:orientation val="minMax"/>
        </c:scaling>
        <c:delete val="1"/>
        <c:axPos val="l"/>
        <c:numFmt formatCode="0%" sourceLinked="1"/>
        <c:majorTickMark val="out"/>
        <c:minorTickMark val="none"/>
        <c:tickLblPos val="nextTo"/>
        <c:crossAx val="307600256"/>
        <c:crosses val="autoZero"/>
        <c:crossBetween val="between"/>
      </c:valAx>
    </c:plotArea>
    <c:legend>
      <c:legendPos val="b"/>
      <c:layout>
        <c:manualLayout>
          <c:xMode val="edge"/>
          <c:yMode val="edge"/>
          <c:x val="5.2469135802469133E-2"/>
          <c:y val="0.7187822262602489"/>
          <c:w val="0.91432098765432102"/>
          <c:h val="0.26334444943875246"/>
        </c:manualLayout>
      </c:layout>
      <c:overlay val="0"/>
      <c:txPr>
        <a:bodyPr/>
        <a:lstStyle/>
        <a:p>
          <a:pPr>
            <a:defRPr sz="1200" b="0" i="0" u="none" strike="noStrike" baseline="0">
              <a:solidFill>
                <a:srgbClr val="000000"/>
              </a:solidFill>
              <a:latin typeface="Cambria" panose="02040503050406030204" pitchFamily="18" charset="0"/>
              <a:ea typeface="Calibri"/>
              <a:cs typeface="Arial" panose="020B0604020202020204" pitchFamily="34" charset="0"/>
            </a:defRPr>
          </a:pPr>
          <a:endParaRPr lang="en-US"/>
        </a:p>
      </c:txPr>
    </c:legend>
    <c:plotVisOnly val="1"/>
    <c:dispBlanksAs val="gap"/>
    <c:showDLblsOverMax val="0"/>
  </c:chart>
  <c:spPr>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024" cy="496571"/>
          </a:xfrm>
          <a:prstGeom prst="rect">
            <a:avLst/>
          </a:prstGeom>
        </p:spPr>
        <p:txBody>
          <a:bodyPr vert="horz" lIns="92144" tIns="46072" rIns="92144" bIns="46072" rtlCol="0"/>
          <a:lstStyle>
            <a:lvl1pPr algn="l">
              <a:defRPr sz="1200"/>
            </a:lvl1pPr>
          </a:lstStyle>
          <a:p>
            <a:endParaRPr lang="en-GB" dirty="0"/>
          </a:p>
        </p:txBody>
      </p:sp>
      <p:sp>
        <p:nvSpPr>
          <p:cNvPr id="3" name="Date Placeholder 2"/>
          <p:cNvSpPr>
            <a:spLocks noGrp="1"/>
          </p:cNvSpPr>
          <p:nvPr>
            <p:ph type="dt" sz="quarter" idx="1"/>
          </p:nvPr>
        </p:nvSpPr>
        <p:spPr>
          <a:xfrm>
            <a:off x="3847890" y="0"/>
            <a:ext cx="2945024" cy="496571"/>
          </a:xfrm>
          <a:prstGeom prst="rect">
            <a:avLst/>
          </a:prstGeom>
        </p:spPr>
        <p:txBody>
          <a:bodyPr vert="horz" lIns="92144" tIns="46072" rIns="92144" bIns="46072" rtlCol="0"/>
          <a:lstStyle>
            <a:lvl1pPr algn="r">
              <a:defRPr sz="1200"/>
            </a:lvl1pPr>
          </a:lstStyle>
          <a:p>
            <a:fld id="{8D1758DD-5EFC-48B3-8666-28EBB19E6600}" type="datetimeFigureOut">
              <a:rPr lang="en-GB" smtClean="0"/>
              <a:pPr/>
              <a:t>24/09/2015</a:t>
            </a:fld>
            <a:endParaRPr lang="en-GB" dirty="0"/>
          </a:p>
        </p:txBody>
      </p:sp>
      <p:sp>
        <p:nvSpPr>
          <p:cNvPr id="4" name="Footer Placeholder 3"/>
          <p:cNvSpPr>
            <a:spLocks noGrp="1"/>
          </p:cNvSpPr>
          <p:nvPr>
            <p:ph type="ftr" sz="quarter" idx="2"/>
          </p:nvPr>
        </p:nvSpPr>
        <p:spPr>
          <a:xfrm>
            <a:off x="0" y="9433234"/>
            <a:ext cx="2945024" cy="496571"/>
          </a:xfrm>
          <a:prstGeom prst="rect">
            <a:avLst/>
          </a:prstGeom>
        </p:spPr>
        <p:txBody>
          <a:bodyPr vert="horz" lIns="92144" tIns="46072" rIns="92144" bIns="46072"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7890" y="9433234"/>
            <a:ext cx="2945024" cy="496571"/>
          </a:xfrm>
          <a:prstGeom prst="rect">
            <a:avLst/>
          </a:prstGeom>
        </p:spPr>
        <p:txBody>
          <a:bodyPr vert="horz" lIns="92144" tIns="46072" rIns="92144" bIns="46072" rtlCol="0" anchor="b"/>
          <a:lstStyle>
            <a:lvl1pPr algn="r">
              <a:defRPr sz="1200"/>
            </a:lvl1pPr>
          </a:lstStyle>
          <a:p>
            <a:fld id="{7C127687-E7FC-4109-8CEA-3BFF71B91602}" type="slidenum">
              <a:rPr lang="en-GB" smtClean="0"/>
              <a:pPr/>
              <a:t>‹#›</a:t>
            </a:fld>
            <a:endParaRPr lang="en-GB" dirty="0"/>
          </a:p>
        </p:txBody>
      </p:sp>
    </p:spTree>
    <p:extLst>
      <p:ext uri="{BB962C8B-B14F-4D97-AF65-F5344CB8AC3E}">
        <p14:creationId xmlns:p14="http://schemas.microsoft.com/office/powerpoint/2010/main" val="4033524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6571"/>
          </a:xfrm>
          <a:prstGeom prst="rect">
            <a:avLst/>
          </a:prstGeom>
        </p:spPr>
        <p:txBody>
          <a:bodyPr vert="horz" lIns="92144" tIns="46072" rIns="92144" bIns="46072" rtlCol="0"/>
          <a:lstStyle>
            <a:lvl1pPr algn="l">
              <a:defRPr sz="1200">
                <a:latin typeface="Arial" charset="0"/>
                <a:cs typeface="+mn-cs"/>
              </a:defRPr>
            </a:lvl1pPr>
          </a:lstStyle>
          <a:p>
            <a:pPr>
              <a:defRPr/>
            </a:pPr>
            <a:endParaRPr lang="en-GB" dirty="0"/>
          </a:p>
        </p:txBody>
      </p:sp>
      <p:sp>
        <p:nvSpPr>
          <p:cNvPr id="3" name="Date Placeholder 2"/>
          <p:cNvSpPr>
            <a:spLocks noGrp="1"/>
          </p:cNvSpPr>
          <p:nvPr>
            <p:ph type="dt" idx="1"/>
          </p:nvPr>
        </p:nvSpPr>
        <p:spPr>
          <a:xfrm>
            <a:off x="3848645" y="0"/>
            <a:ext cx="2944283" cy="496571"/>
          </a:xfrm>
          <a:prstGeom prst="rect">
            <a:avLst/>
          </a:prstGeom>
        </p:spPr>
        <p:txBody>
          <a:bodyPr vert="horz" lIns="92144" tIns="46072" rIns="92144" bIns="46072" rtlCol="0"/>
          <a:lstStyle>
            <a:lvl1pPr algn="r">
              <a:defRPr sz="1200">
                <a:latin typeface="Arial" charset="0"/>
                <a:cs typeface="+mn-cs"/>
              </a:defRPr>
            </a:lvl1pPr>
          </a:lstStyle>
          <a:p>
            <a:pPr>
              <a:defRPr/>
            </a:pPr>
            <a:fld id="{5418CD9D-94B9-4344-9B59-87CC78CC806E}" type="datetimeFigureOut">
              <a:rPr lang="en-US"/>
              <a:pPr>
                <a:defRPr/>
              </a:pPr>
              <a:t>9/24/2015</a:t>
            </a:fld>
            <a:endParaRPr lang="en-GB" dirty="0"/>
          </a:p>
        </p:txBody>
      </p:sp>
      <p:sp>
        <p:nvSpPr>
          <p:cNvPr id="4" name="Slide Image Placeholder 3"/>
          <p:cNvSpPr>
            <a:spLocks noGrp="1" noRot="1" noChangeAspect="1"/>
          </p:cNvSpPr>
          <p:nvPr>
            <p:ph type="sldImg" idx="2"/>
          </p:nvPr>
        </p:nvSpPr>
        <p:spPr>
          <a:xfrm>
            <a:off x="915988" y="746125"/>
            <a:ext cx="4962525" cy="3722688"/>
          </a:xfrm>
          <a:prstGeom prst="rect">
            <a:avLst/>
          </a:prstGeom>
          <a:noFill/>
          <a:ln w="12700">
            <a:solidFill>
              <a:prstClr val="black"/>
            </a:solidFill>
          </a:ln>
        </p:spPr>
        <p:txBody>
          <a:bodyPr vert="horz" lIns="92144" tIns="46072" rIns="92144" bIns="46072" rtlCol="0" anchor="ctr"/>
          <a:lstStyle/>
          <a:p>
            <a:pPr lvl="0"/>
            <a:endParaRPr lang="en-GB" noProof="0" dirty="0" smtClean="0"/>
          </a:p>
        </p:txBody>
      </p:sp>
      <p:sp>
        <p:nvSpPr>
          <p:cNvPr id="5" name="Notes Placeholder 4"/>
          <p:cNvSpPr>
            <a:spLocks noGrp="1"/>
          </p:cNvSpPr>
          <p:nvPr>
            <p:ph type="body" sz="quarter" idx="3"/>
          </p:nvPr>
        </p:nvSpPr>
        <p:spPr>
          <a:xfrm>
            <a:off x="679450" y="4717416"/>
            <a:ext cx="5435600" cy="4469131"/>
          </a:xfrm>
          <a:prstGeom prst="rect">
            <a:avLst/>
          </a:prstGeom>
        </p:spPr>
        <p:txBody>
          <a:bodyPr vert="horz" lIns="92144" tIns="46072" rIns="92144" bIns="4607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433107"/>
            <a:ext cx="2944283" cy="496571"/>
          </a:xfrm>
          <a:prstGeom prst="rect">
            <a:avLst/>
          </a:prstGeom>
        </p:spPr>
        <p:txBody>
          <a:bodyPr vert="horz" lIns="92144" tIns="46072" rIns="92144" bIns="46072" rtlCol="0" anchor="b"/>
          <a:lstStyle>
            <a:lvl1pPr algn="l">
              <a:defRPr sz="1200">
                <a:latin typeface="Arial" charset="0"/>
                <a:cs typeface="+mn-cs"/>
              </a:defRPr>
            </a:lvl1pPr>
          </a:lstStyle>
          <a:p>
            <a:pPr>
              <a:defRPr/>
            </a:pPr>
            <a:endParaRPr lang="en-GB" dirty="0"/>
          </a:p>
        </p:txBody>
      </p:sp>
      <p:sp>
        <p:nvSpPr>
          <p:cNvPr id="7" name="Slide Number Placeholder 6"/>
          <p:cNvSpPr>
            <a:spLocks noGrp="1"/>
          </p:cNvSpPr>
          <p:nvPr>
            <p:ph type="sldNum" sz="quarter" idx="5"/>
          </p:nvPr>
        </p:nvSpPr>
        <p:spPr>
          <a:xfrm>
            <a:off x="3848645" y="9433107"/>
            <a:ext cx="2944283" cy="496571"/>
          </a:xfrm>
          <a:prstGeom prst="rect">
            <a:avLst/>
          </a:prstGeom>
        </p:spPr>
        <p:txBody>
          <a:bodyPr vert="horz" lIns="92144" tIns="46072" rIns="92144" bIns="46072" rtlCol="0" anchor="b"/>
          <a:lstStyle>
            <a:lvl1pPr algn="r">
              <a:defRPr sz="1200">
                <a:latin typeface="Arial" charset="0"/>
                <a:cs typeface="+mn-cs"/>
              </a:defRPr>
            </a:lvl1pPr>
          </a:lstStyle>
          <a:p>
            <a:pPr>
              <a:defRPr/>
            </a:pPr>
            <a:fld id="{6147E0EB-DF0B-4B16-AF91-0717544C5B34}" type="slidenum">
              <a:rPr lang="en-GB"/>
              <a:pPr>
                <a:defRPr/>
              </a:pPr>
              <a:t>‹#›</a:t>
            </a:fld>
            <a:endParaRPr lang="en-GB" dirty="0"/>
          </a:p>
        </p:txBody>
      </p:sp>
    </p:spTree>
    <p:extLst>
      <p:ext uri="{BB962C8B-B14F-4D97-AF65-F5344CB8AC3E}">
        <p14:creationId xmlns:p14="http://schemas.microsoft.com/office/powerpoint/2010/main" val="33172341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GB" sz="1600" dirty="0" smtClean="0"/>
              <a:t>Presentation to provide some broad conclusions and findings from the </a:t>
            </a:r>
            <a:r>
              <a:rPr lang="en-GB" sz="1600" kern="1200" dirty="0" smtClean="0">
                <a:solidFill>
                  <a:schemeClr val="tx1"/>
                </a:solidFill>
                <a:effectLst/>
                <a:latin typeface="+mn-lt"/>
                <a:ea typeface="+mn-ea"/>
                <a:cs typeface="+mn-cs"/>
              </a:rPr>
              <a:t>study on EU Support to the Private Sector in the context of Association Agreements (AA) including the Deep and Comprehensive Free Trade Area (DCFTA) and covers the newly signed agreements in Georgia, Moldova and Ukraine</a:t>
            </a:r>
            <a:r>
              <a:rPr lang="en-GB" sz="1600" dirty="0" smtClean="0">
                <a:effectLst/>
              </a:rPr>
              <a:t> </a:t>
            </a: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GB" sz="1600" dirty="0" smtClean="0">
                <a:effectLst/>
              </a:rPr>
              <a:t>Research</a:t>
            </a:r>
            <a:r>
              <a:rPr lang="en-GB" sz="1600" baseline="0" dirty="0" smtClean="0">
                <a:effectLst/>
              </a:rPr>
              <a:t> in the 3 countries undertaken </a:t>
            </a:r>
            <a:r>
              <a:rPr lang="en-GB" sz="1600" dirty="0" smtClean="0">
                <a:effectLst/>
              </a:rPr>
              <a:t>between Sept and Dec 2014</a:t>
            </a: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GB" sz="1600" dirty="0" smtClean="0"/>
              <a:t>The </a:t>
            </a:r>
            <a:r>
              <a:rPr lang="en-GB" sz="1600" baseline="0" dirty="0" smtClean="0"/>
              <a:t> objectives of the study was </a:t>
            </a:r>
            <a:r>
              <a:rPr lang="en-GB" sz="1600" dirty="0" smtClean="0"/>
              <a:t>“to propose recommendations on the design of EU support package targeting the private sector in order to accompany the process of implementation of the AAs/DCFTAs in Georgia, Moldova and Ukraine, notably in relation to the compliance with the EU norms in the domestic legislation.” [and taking advantage of the opportunities it provides to business]</a:t>
            </a:r>
          </a:p>
          <a:p>
            <a:pPr eaLnBrk="1" hangingPunct="1">
              <a:spcBef>
                <a:spcPct val="0"/>
              </a:spcBef>
            </a:pPr>
            <a:endParaRPr lang="en-GB" sz="1600" b="1" dirty="0"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EAC1F10-4BA6-411E-88EA-2F8F2B261AD3}" type="slidenum">
              <a:rPr lang="en-GB" smtClean="0">
                <a:latin typeface="Arial" pitchFamily="34" charset="0"/>
              </a:rPr>
              <a:pPr>
                <a:defRPr/>
              </a:pPr>
              <a:t>1</a:t>
            </a:fld>
            <a:endParaRPr lang="en-GB" dirty="0" smtClean="0">
              <a:latin typeface="Arial" pitchFamily="34" charset="0"/>
            </a:endParaRPr>
          </a:p>
        </p:txBody>
      </p:sp>
    </p:spTree>
    <p:extLst>
      <p:ext uri="{BB962C8B-B14F-4D97-AF65-F5344CB8AC3E}">
        <p14:creationId xmlns:p14="http://schemas.microsoft.com/office/powerpoint/2010/main" val="1208158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16</a:t>
            </a:fld>
            <a:endParaRPr lang="en-GB" dirty="0"/>
          </a:p>
        </p:txBody>
      </p:sp>
    </p:spTree>
    <p:extLst>
      <p:ext uri="{BB962C8B-B14F-4D97-AF65-F5344CB8AC3E}">
        <p14:creationId xmlns:p14="http://schemas.microsoft.com/office/powerpoint/2010/main" val="108272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17</a:t>
            </a:fld>
            <a:endParaRPr lang="en-GB" dirty="0"/>
          </a:p>
        </p:txBody>
      </p:sp>
    </p:spTree>
    <p:extLst>
      <p:ext uri="{BB962C8B-B14F-4D97-AF65-F5344CB8AC3E}">
        <p14:creationId xmlns:p14="http://schemas.microsoft.com/office/powerpoint/2010/main" val="1777836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2</a:t>
            </a:fld>
            <a:endParaRPr lang="en-GB" dirty="0"/>
          </a:p>
        </p:txBody>
      </p:sp>
    </p:spTree>
    <p:extLst>
      <p:ext uri="{BB962C8B-B14F-4D97-AF65-F5344CB8AC3E}">
        <p14:creationId xmlns:p14="http://schemas.microsoft.com/office/powerpoint/2010/main" val="2539479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3</a:t>
            </a:fld>
            <a:endParaRPr lang="en-GB" dirty="0"/>
          </a:p>
        </p:txBody>
      </p:sp>
    </p:spTree>
    <p:extLst>
      <p:ext uri="{BB962C8B-B14F-4D97-AF65-F5344CB8AC3E}">
        <p14:creationId xmlns:p14="http://schemas.microsoft.com/office/powerpoint/2010/main" val="4173178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MD – art 135</a:t>
            </a:r>
          </a:p>
          <a:p>
            <a:r>
              <a:rPr lang="en-US" dirty="0" err="1" smtClean="0"/>
              <a:t>Uckraine</a:t>
            </a:r>
            <a:r>
              <a:rPr lang="en-US" dirty="0" smtClean="0"/>
              <a:t> – art 444</a:t>
            </a:r>
          </a:p>
          <a:p>
            <a:r>
              <a:rPr lang="en-US" dirty="0" smtClean="0"/>
              <a:t>Georgia</a:t>
            </a:r>
            <a:r>
              <a:rPr lang="en-US" baseline="0" dirty="0" smtClean="0"/>
              <a:t> 370</a:t>
            </a:r>
            <a:endParaRPr lang="en-US"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5</a:t>
            </a:fld>
            <a:endParaRPr lang="en-GB" dirty="0"/>
          </a:p>
        </p:txBody>
      </p:sp>
    </p:spTree>
    <p:extLst>
      <p:ext uri="{BB962C8B-B14F-4D97-AF65-F5344CB8AC3E}">
        <p14:creationId xmlns:p14="http://schemas.microsoft.com/office/powerpoint/2010/main" val="3762538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Parties agree to cooperate with a view to supporting implementation of the commitments and obligations undertaken under this Chapter. </a:t>
            </a:r>
          </a:p>
          <a:p>
            <a:r>
              <a:rPr lang="en-US" sz="1200" b="0" i="0" u="none" strike="noStrike" kern="1200" baseline="0" dirty="0" smtClean="0">
                <a:solidFill>
                  <a:schemeClr val="tx1"/>
                </a:solidFill>
                <a:latin typeface="+mn-lt"/>
                <a:ea typeface="+mn-ea"/>
                <a:cs typeface="+mn-cs"/>
              </a:rPr>
              <a:t>2. Subject to the provisions of Title VI (Financial Assistance, and Anti-Fraud and Control Provisions) of this Agreement, areas of cooperation include, but are not limited to, the following activities: </a:t>
            </a:r>
          </a:p>
          <a:p>
            <a:r>
              <a:rPr lang="en-US" sz="1200" b="1" i="0" u="none" strike="noStrike" kern="1200" baseline="0" dirty="0" smtClean="0">
                <a:solidFill>
                  <a:srgbClr val="FF0000"/>
                </a:solidFill>
                <a:latin typeface="+mn-lt"/>
                <a:ea typeface="+mn-ea"/>
                <a:cs typeface="+mn-cs"/>
              </a:rPr>
              <a:t>promotion and dissemination of information on intellectual property rights in, </a:t>
            </a:r>
            <a:r>
              <a:rPr lang="en-US" sz="1200" b="1" i="1" u="none" strike="noStrike" kern="1200" baseline="0" dirty="0" smtClean="0">
                <a:solidFill>
                  <a:srgbClr val="FF0000"/>
                </a:solidFill>
                <a:latin typeface="+mn-lt"/>
                <a:ea typeface="+mn-ea"/>
                <a:cs typeface="+mn-cs"/>
              </a:rPr>
              <a:t>inter alia</a:t>
            </a:r>
            <a:r>
              <a:rPr lang="en-US" sz="1200" b="1" i="0" u="none" strike="noStrike" kern="1200" baseline="0" dirty="0" smtClean="0">
                <a:solidFill>
                  <a:srgbClr val="FF0000"/>
                </a:solidFill>
                <a:latin typeface="+mn-lt"/>
                <a:ea typeface="+mn-ea"/>
                <a:cs typeface="+mn-cs"/>
              </a:rPr>
              <a:t>, business circles and civil society; public awareness of consumers and right holders; </a:t>
            </a:r>
            <a:endParaRPr lang="en-US" b="1" dirty="0">
              <a:solidFill>
                <a:srgbClr val="FF0000"/>
              </a:solidFill>
            </a:endParaRPr>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6</a:t>
            </a:fld>
            <a:endParaRPr lang="en-GB" dirty="0"/>
          </a:p>
        </p:txBody>
      </p:sp>
    </p:spTree>
    <p:extLst>
      <p:ext uri="{BB962C8B-B14F-4D97-AF65-F5344CB8AC3E}">
        <p14:creationId xmlns:p14="http://schemas.microsoft.com/office/powerpoint/2010/main" val="31012600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 Parties agree to cooperate with a view to supporting implementation of the commitments and obligations undertaken under this Chapter. </a:t>
            </a:r>
          </a:p>
          <a:p>
            <a:r>
              <a:rPr lang="en-US" sz="1200" b="0" i="0" u="none" strike="noStrike" kern="1200" baseline="0" dirty="0" smtClean="0">
                <a:solidFill>
                  <a:schemeClr val="tx1"/>
                </a:solidFill>
                <a:latin typeface="+mn-lt"/>
                <a:ea typeface="+mn-ea"/>
                <a:cs typeface="+mn-cs"/>
              </a:rPr>
              <a:t>2. Subject to the provisions of Title VI (Financial Assistance, and Anti-Fraud and Control Provisions) of this Agreement, areas of cooperation include, but are not limited to, the following activities: </a:t>
            </a:r>
          </a:p>
          <a:p>
            <a:r>
              <a:rPr lang="en-US" sz="1200" b="1" i="0" u="none" strike="noStrike" kern="1200" baseline="0" dirty="0" smtClean="0">
                <a:solidFill>
                  <a:srgbClr val="FF0000"/>
                </a:solidFill>
                <a:latin typeface="+mn-lt"/>
                <a:ea typeface="+mn-ea"/>
                <a:cs typeface="+mn-cs"/>
              </a:rPr>
              <a:t>promotion and dissemination of information on intellectual property rights in, </a:t>
            </a:r>
            <a:r>
              <a:rPr lang="en-US" sz="1200" b="1" i="1" u="none" strike="noStrike" kern="1200" baseline="0" dirty="0" smtClean="0">
                <a:solidFill>
                  <a:srgbClr val="FF0000"/>
                </a:solidFill>
                <a:latin typeface="+mn-lt"/>
                <a:ea typeface="+mn-ea"/>
                <a:cs typeface="+mn-cs"/>
              </a:rPr>
              <a:t>inter alia</a:t>
            </a:r>
            <a:r>
              <a:rPr lang="en-US" sz="1200" b="1" i="0" u="none" strike="noStrike" kern="1200" baseline="0" dirty="0" smtClean="0">
                <a:solidFill>
                  <a:srgbClr val="FF0000"/>
                </a:solidFill>
                <a:latin typeface="+mn-lt"/>
                <a:ea typeface="+mn-ea"/>
                <a:cs typeface="+mn-cs"/>
              </a:rPr>
              <a:t>, business circles and civil society; public awareness of consumers and right holders; </a:t>
            </a:r>
            <a:endParaRPr lang="en-US" b="1" dirty="0">
              <a:solidFill>
                <a:srgbClr val="FF0000"/>
              </a:solidFill>
            </a:endParaRPr>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7</a:t>
            </a:fld>
            <a:endParaRPr lang="en-GB" dirty="0"/>
          </a:p>
        </p:txBody>
      </p:sp>
    </p:spTree>
    <p:extLst>
      <p:ext uri="{BB962C8B-B14F-4D97-AF65-F5344CB8AC3E}">
        <p14:creationId xmlns:p14="http://schemas.microsoft.com/office/powerpoint/2010/main" val="1567296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11 areas of agreement with direct effect all business whether</a:t>
            </a:r>
            <a:r>
              <a:rPr lang="en-GB" baseline="0" dirty="0" smtClean="0"/>
              <a:t> exporting or selling locally. 2 other areas for exporters</a:t>
            </a:r>
          </a:p>
          <a:p>
            <a:endParaRPr lang="en-GB" baseline="0" dirty="0" smtClean="0"/>
          </a:p>
          <a:p>
            <a:r>
              <a:rPr lang="en-GB" baseline="0" dirty="0" smtClean="0"/>
              <a:t>Each product will be effected differently, so will producers, importers and sellers of the 10,300 different products in the nomenclature</a:t>
            </a:r>
          </a:p>
          <a:p>
            <a:endParaRPr lang="en-GB" baseline="0" dirty="0" smtClean="0"/>
          </a:p>
          <a:p>
            <a:r>
              <a:rPr lang="en-GB" baseline="0" dirty="0" smtClean="0"/>
              <a:t>Based on the lists of EU legislation that has to be adopted in the areas that affect business, more than 500 EU Directives will be adopted in each country, plus &gt;5,000 standards up to 10,000 in some countries</a:t>
            </a:r>
            <a:endParaRPr lang="en-GB" dirty="0" smtClean="0"/>
          </a:p>
          <a:p>
            <a:endParaRPr lang="en-GB"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12</a:t>
            </a:fld>
            <a:endParaRPr lang="en-GB" dirty="0"/>
          </a:p>
        </p:txBody>
      </p:sp>
    </p:spTree>
    <p:extLst>
      <p:ext uri="{BB962C8B-B14F-4D97-AF65-F5344CB8AC3E}">
        <p14:creationId xmlns:p14="http://schemas.microsoft.com/office/powerpoint/2010/main" val="4384949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13</a:t>
            </a:fld>
            <a:endParaRPr lang="en-GB" dirty="0"/>
          </a:p>
        </p:txBody>
      </p:sp>
    </p:spTree>
    <p:extLst>
      <p:ext uri="{BB962C8B-B14F-4D97-AF65-F5344CB8AC3E}">
        <p14:creationId xmlns:p14="http://schemas.microsoft.com/office/powerpoint/2010/main" val="1961876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0" indent="0">
              <a:buFont typeface="+mj-lt"/>
              <a:buNone/>
            </a:pPr>
            <a:r>
              <a:rPr lang="en-GB" sz="1200" kern="1200" dirty="0" smtClean="0">
                <a:solidFill>
                  <a:schemeClr val="tx1"/>
                </a:solidFill>
                <a:effectLst/>
                <a:latin typeface="+mn-lt"/>
                <a:ea typeface="+mn-ea"/>
                <a:cs typeface="+mn-cs"/>
              </a:rPr>
              <a:t>Detailed Q, with 33 questions broken down by country, region, sector Example of results</a:t>
            </a:r>
          </a:p>
          <a:p>
            <a:pPr marL="0" indent="0">
              <a:buFont typeface="+mj-lt"/>
              <a:buNone/>
            </a:pPr>
            <a:endParaRPr lang="en-GB" sz="1200" kern="1200" dirty="0" smtClean="0">
              <a:solidFill>
                <a:schemeClr val="tx1"/>
              </a:solidFill>
              <a:effectLst/>
              <a:latin typeface="+mn-lt"/>
              <a:ea typeface="+mn-ea"/>
              <a:cs typeface="+mn-cs"/>
            </a:endParaRPr>
          </a:p>
          <a:p>
            <a:pPr marL="228600" indent="-228600">
              <a:buFont typeface="+mj-lt"/>
              <a:buAutoNum type="arabicPeriod"/>
            </a:pPr>
            <a:endParaRPr lang="en-GB" sz="1200" kern="1200" dirty="0" smtClean="0">
              <a:solidFill>
                <a:schemeClr val="tx1"/>
              </a:solidFill>
              <a:effectLst/>
              <a:latin typeface="+mn-lt"/>
              <a:ea typeface="+mn-ea"/>
              <a:cs typeface="+mn-cs"/>
            </a:endParaRPr>
          </a:p>
          <a:p>
            <a:pPr marL="228600" indent="-228600">
              <a:buFont typeface="+mj-lt"/>
              <a:buAutoNum type="arabicPeriod"/>
            </a:pPr>
            <a:r>
              <a:rPr lang="en-GB" sz="1200" kern="1200" dirty="0" smtClean="0">
                <a:solidFill>
                  <a:schemeClr val="tx1"/>
                </a:solidFill>
                <a:effectLst/>
                <a:latin typeface="+mn-lt"/>
                <a:ea typeface="+mn-ea"/>
                <a:cs typeface="+mn-cs"/>
              </a:rPr>
              <a:t>Amongst the SMEs surveyed, there is no understanding of the scale of changes that will result from AA/DCFTA implementation and how it will affect business:</a:t>
            </a:r>
          </a:p>
          <a:p>
            <a:pPr marL="685800" lvl="1" indent="-228600">
              <a:buFont typeface="Arial"/>
              <a:buChar char="•"/>
            </a:pPr>
            <a:r>
              <a:rPr lang="en-GB" sz="1200" kern="1200" dirty="0" smtClean="0">
                <a:solidFill>
                  <a:schemeClr val="tx1"/>
                </a:solidFill>
                <a:effectLst/>
                <a:latin typeface="+mn-lt"/>
                <a:ea typeface="+mn-ea"/>
                <a:cs typeface="+mn-cs"/>
              </a:rPr>
              <a:t>Only 2% in </a:t>
            </a:r>
            <a:r>
              <a:rPr lang="en-GB" sz="1200" kern="1200" dirty="0" err="1" smtClean="0">
                <a:solidFill>
                  <a:schemeClr val="tx1"/>
                </a:solidFill>
                <a:effectLst/>
                <a:latin typeface="+mn-lt"/>
                <a:ea typeface="+mn-ea"/>
                <a:cs typeface="+mn-cs"/>
              </a:rPr>
              <a:t>georgia</a:t>
            </a:r>
            <a:r>
              <a:rPr lang="en-GB" sz="1200" kern="1200" dirty="0" smtClean="0">
                <a:solidFill>
                  <a:schemeClr val="tx1"/>
                </a:solidFill>
                <a:effectLst/>
                <a:latin typeface="+mn-lt"/>
                <a:ea typeface="+mn-ea"/>
                <a:cs typeface="+mn-cs"/>
              </a:rPr>
              <a:t> and 1 % in Moldova thought the agreement would have a high effect on business, and although 43% in </a:t>
            </a:r>
            <a:r>
              <a:rPr lang="en-GB" sz="1200" kern="1200" dirty="0" err="1" smtClean="0">
                <a:solidFill>
                  <a:schemeClr val="tx1"/>
                </a:solidFill>
                <a:effectLst/>
                <a:latin typeface="+mn-lt"/>
                <a:ea typeface="+mn-ea"/>
                <a:cs typeface="+mn-cs"/>
              </a:rPr>
              <a:t>ukraine</a:t>
            </a:r>
            <a:r>
              <a:rPr lang="en-GB" sz="1200" kern="1200" dirty="0" smtClean="0">
                <a:solidFill>
                  <a:schemeClr val="tx1"/>
                </a:solidFill>
                <a:effectLst/>
                <a:latin typeface="+mn-lt"/>
                <a:ea typeface="+mn-ea"/>
                <a:cs typeface="+mn-cs"/>
              </a:rPr>
              <a:t>, 61% of these thought only exporters affected</a:t>
            </a:r>
          </a:p>
          <a:p>
            <a:pPr marL="685800" lvl="1" indent="-228600">
              <a:buFont typeface="Arial"/>
              <a:buChar char="•"/>
            </a:pPr>
            <a:endParaRPr lang="en-GB" sz="1200" kern="1200" dirty="0" smtClean="0">
              <a:solidFill>
                <a:schemeClr val="tx1"/>
              </a:solidFill>
              <a:effectLst/>
              <a:latin typeface="+mn-lt"/>
              <a:ea typeface="+mn-ea"/>
              <a:cs typeface="+mn-cs"/>
            </a:endParaRPr>
          </a:p>
          <a:p>
            <a:pPr marL="228600" indent="-228600">
              <a:buFont typeface="+mj-lt"/>
              <a:buAutoNum type="arabicPeriod"/>
            </a:pPr>
            <a:r>
              <a:rPr lang="en-GB" sz="1200" kern="1200" dirty="0" smtClean="0">
                <a:solidFill>
                  <a:schemeClr val="tx1"/>
                </a:solidFill>
                <a:effectLst/>
                <a:latin typeface="+mn-lt"/>
                <a:ea typeface="+mn-ea"/>
                <a:cs typeface="+mn-cs"/>
              </a:rPr>
              <a:t>Even amongst those SMEs that knew of AA/DCFTA there is little or no understanding of specific scope and coverage and how it will impact on business:</a:t>
            </a:r>
          </a:p>
          <a:p>
            <a:pPr marL="685800" lvl="1" indent="-228600">
              <a:buFont typeface="Arial"/>
              <a:buChar char="•"/>
            </a:pPr>
            <a:r>
              <a:rPr lang="en-GB" sz="1200" kern="1200" dirty="0" smtClean="0">
                <a:solidFill>
                  <a:schemeClr val="tx1"/>
                </a:solidFill>
                <a:effectLst/>
                <a:latin typeface="+mn-lt"/>
                <a:ea typeface="+mn-ea"/>
                <a:cs typeface="+mn-cs"/>
              </a:rPr>
              <a:t>less</a:t>
            </a:r>
            <a:r>
              <a:rPr lang="en-GB" sz="1200" kern="1200" baseline="0" dirty="0" smtClean="0">
                <a:solidFill>
                  <a:schemeClr val="tx1"/>
                </a:solidFill>
                <a:effectLst/>
                <a:latin typeface="+mn-lt"/>
                <a:ea typeface="+mn-ea"/>
                <a:cs typeface="+mn-cs"/>
              </a:rPr>
              <a:t> than half say they understand except tech </a:t>
            </a:r>
            <a:r>
              <a:rPr lang="en-GB" sz="1200" kern="1200" baseline="0" dirty="0" err="1" smtClean="0">
                <a:solidFill>
                  <a:schemeClr val="tx1"/>
                </a:solidFill>
                <a:effectLst/>
                <a:latin typeface="+mn-lt"/>
                <a:ea typeface="+mn-ea"/>
                <a:cs typeface="+mn-cs"/>
              </a:rPr>
              <a:t>regs</a:t>
            </a:r>
            <a:r>
              <a:rPr lang="en-GB" sz="1200" kern="1200" baseline="0" dirty="0" smtClean="0">
                <a:solidFill>
                  <a:schemeClr val="tx1"/>
                </a:solidFill>
                <a:effectLst/>
                <a:latin typeface="+mn-lt"/>
                <a:ea typeface="+mn-ea"/>
                <a:cs typeface="+mn-cs"/>
              </a:rPr>
              <a:t> in </a:t>
            </a:r>
            <a:r>
              <a:rPr lang="en-GB" sz="1200" kern="1200" baseline="0" dirty="0" err="1" smtClean="0">
                <a:solidFill>
                  <a:schemeClr val="tx1"/>
                </a:solidFill>
                <a:effectLst/>
                <a:latin typeface="+mn-lt"/>
                <a:ea typeface="+mn-ea"/>
                <a:cs typeface="+mn-cs"/>
              </a:rPr>
              <a:t>ukraine</a:t>
            </a:r>
            <a:endParaRPr lang="en-GB" sz="1200" kern="1200" dirty="0" smtClean="0">
              <a:solidFill>
                <a:schemeClr val="tx1"/>
              </a:solidFill>
              <a:effectLst/>
              <a:latin typeface="+mn-lt"/>
              <a:ea typeface="+mn-ea"/>
              <a:cs typeface="+mn-cs"/>
            </a:endParaRPr>
          </a:p>
          <a:p>
            <a:pPr marL="685800" lvl="1" indent="-228600">
              <a:buFont typeface="Arial"/>
              <a:buChar char="•"/>
            </a:pPr>
            <a:r>
              <a:rPr lang="en-GB" sz="1200" kern="1200" dirty="0" smtClean="0">
                <a:solidFill>
                  <a:schemeClr val="tx1"/>
                </a:solidFill>
                <a:effectLst/>
                <a:latin typeface="+mn-lt"/>
                <a:ea typeface="+mn-ea"/>
                <a:cs typeface="+mn-cs"/>
              </a:rPr>
              <a:t>Even where SMEs claim knowledge of AA/DCFTA requirements, many did not actually understand the requirements with a door producer stating GMO and GI would affect his business where clearly there would be no impact.</a:t>
            </a:r>
          </a:p>
          <a:p>
            <a:pPr marL="228600" indent="-228600">
              <a:buFont typeface="+mj-lt"/>
              <a:buAutoNum type="arabicPeriod"/>
            </a:pPr>
            <a:endParaRPr lang="en-GB" sz="1200" kern="1200" dirty="0" smtClean="0">
              <a:solidFill>
                <a:schemeClr val="tx1"/>
              </a:solidFill>
              <a:effectLst/>
              <a:latin typeface="+mn-lt"/>
              <a:ea typeface="+mn-ea"/>
              <a:cs typeface="+mn-cs"/>
            </a:endParaRPr>
          </a:p>
          <a:p>
            <a:pPr marL="228600" indent="-228600">
              <a:buFont typeface="+mj-lt"/>
              <a:buAutoNum type="arabicPeriod"/>
            </a:pPr>
            <a:r>
              <a:rPr lang="en-GB" sz="1200" kern="1200" dirty="0" smtClean="0">
                <a:solidFill>
                  <a:schemeClr val="tx1"/>
                </a:solidFill>
                <a:effectLst/>
                <a:latin typeface="+mn-lt"/>
                <a:ea typeface="+mn-ea"/>
                <a:cs typeface="+mn-cs"/>
              </a:rPr>
              <a:t>SMEs reported limited resources available to effect the needed changes arising from implementation of the AA/DCFTA:</a:t>
            </a:r>
          </a:p>
          <a:p>
            <a:pPr marL="628650" lvl="1" indent="-171450">
              <a:buFont typeface="Arial"/>
              <a:buChar char="•"/>
            </a:pPr>
            <a:r>
              <a:rPr lang="en-GB" sz="1200" kern="1200" dirty="0" smtClean="0">
                <a:solidFill>
                  <a:schemeClr val="tx1"/>
                </a:solidFill>
                <a:effectLst/>
                <a:latin typeface="+mn-lt"/>
                <a:ea typeface="+mn-ea"/>
                <a:cs typeface="+mn-cs"/>
              </a:rPr>
              <a:t>Between on quarter and half of SMEs in the region believe that they have internal resources to be able to implement the necessary changes but between 13 and 33% stated they had sufficient internal finance to fund investment. Only 7-20% of SMEs thought they would be able to raise external finance.</a:t>
            </a:r>
          </a:p>
          <a:p>
            <a:endParaRPr lang="en-GB" dirty="0"/>
          </a:p>
        </p:txBody>
      </p:sp>
      <p:sp>
        <p:nvSpPr>
          <p:cNvPr id="4" name="Slide Number Placeholder 3"/>
          <p:cNvSpPr>
            <a:spLocks noGrp="1"/>
          </p:cNvSpPr>
          <p:nvPr>
            <p:ph type="sldNum" sz="quarter" idx="10"/>
          </p:nvPr>
        </p:nvSpPr>
        <p:spPr/>
        <p:txBody>
          <a:bodyPr/>
          <a:lstStyle/>
          <a:p>
            <a:pPr>
              <a:defRPr/>
            </a:pPr>
            <a:fld id="{6147E0EB-DF0B-4B16-AF91-0717544C5B34}" type="slidenum">
              <a:rPr lang="en-GB" smtClean="0"/>
              <a:pPr>
                <a:defRPr/>
              </a:pPr>
              <a:t>14</a:t>
            </a:fld>
            <a:endParaRPr lang="en-GB" dirty="0"/>
          </a:p>
        </p:txBody>
      </p:sp>
    </p:spTree>
    <p:extLst>
      <p:ext uri="{BB962C8B-B14F-4D97-AF65-F5344CB8AC3E}">
        <p14:creationId xmlns:p14="http://schemas.microsoft.com/office/powerpoint/2010/main" val="1883534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5" name="Rectangle 20"/>
          <p:cNvSpPr>
            <a:spLocks noChangeArrowheads="1"/>
          </p:cNvSpPr>
          <p:nvPr/>
        </p:nvSpPr>
        <p:spPr bwMode="white">
          <a:xfrm>
            <a:off x="8991600" y="3175"/>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6" name="Rectangle 21"/>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7" name="Rectangle 23"/>
          <p:cNvSpPr>
            <a:spLocks noChangeArrowheads="1"/>
          </p:cNvSpPr>
          <p:nvPr/>
        </p:nvSpPr>
        <p:spPr bwMode="white">
          <a:xfrm>
            <a:off x="0" y="0"/>
            <a:ext cx="9144000" cy="25146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endParaRPr lang="en-US" dirty="0"/>
          </a:p>
        </p:txBody>
      </p:sp>
      <p:sp>
        <p:nvSpPr>
          <p:cNvPr id="16" name="Footer Placeholder 16"/>
          <p:cNvSpPr>
            <a:spLocks noGrp="1"/>
          </p:cNvSpPr>
          <p:nvPr>
            <p:ph type="ftr" sz="quarter" idx="11"/>
          </p:nvPr>
        </p:nvSpPr>
        <p:spPr/>
        <p:txBody>
          <a:bodyPr/>
          <a:lstStyle>
            <a:lvl1pPr>
              <a:defRPr/>
            </a:lvl1pPr>
          </a:lstStyle>
          <a:p>
            <a:pPr>
              <a:defRPr/>
            </a:pPr>
            <a:endParaRPr lang="en-US" dirty="0"/>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EC85D7E9-E736-4AA2-B0D0-00B8394AE342}"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14D341A-DD00-41E7-BFEC-82FCA012870B}"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5" name="Rectangle 20"/>
          <p:cNvSpPr>
            <a:spLocks noChangeArrowheads="1"/>
          </p:cNvSpPr>
          <p:nvPr/>
        </p:nvSpPr>
        <p:spPr bwMode="white">
          <a:xfrm>
            <a:off x="7010400" y="0"/>
            <a:ext cx="21336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6" name="Rectangle 21"/>
          <p:cNvSpPr>
            <a:spLocks noChangeArrowheads="1"/>
          </p:cNvSpPr>
          <p:nvPr/>
        </p:nvSpPr>
        <p:spPr bwMode="white">
          <a:xfrm>
            <a:off x="0" y="0"/>
            <a:ext cx="9144000" cy="155575"/>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7" name="Rectangle 23"/>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30C894F9-9F0D-4D66-B056-7B24DF068F6E}" type="slidenum">
              <a:rPr lang="en-US"/>
              <a:pPr>
                <a:defRPr/>
              </a:pPr>
              <a:t>‹#›</a:t>
            </a:fld>
            <a:endParaRPr lang="en-US" dirty="0"/>
          </a:p>
        </p:txBody>
      </p:sp>
      <p:sp>
        <p:nvSpPr>
          <p:cNvPr id="14" name="Date Placeholder 3"/>
          <p:cNvSpPr>
            <a:spLocks noGrp="1"/>
          </p:cNvSpPr>
          <p:nvPr>
            <p:ph type="dt" sz="half" idx="11"/>
          </p:nvPr>
        </p:nvSpPr>
        <p:spPr/>
        <p:txBody>
          <a:bodyPr/>
          <a:lstStyle>
            <a:lvl1pPr>
              <a:defRPr/>
            </a:lvl1pPr>
          </a:lstStyle>
          <a:p>
            <a:pPr>
              <a:defRPr/>
            </a:pPr>
            <a:endParaRPr lang="en-US" dirty="0"/>
          </a:p>
        </p:txBody>
      </p:sp>
      <p:sp>
        <p:nvSpPr>
          <p:cNvPr id="15" name="Footer Placeholder 4"/>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B2F3F64E-116C-4C61-8CA9-222B563F0CE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9"/>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5" name="Rectangle 20"/>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6" name="Rectangle 21"/>
          <p:cNvSpPr>
            <a:spLocks noChangeArrowheads="1"/>
          </p:cNvSpPr>
          <p:nvPr/>
        </p:nvSpPr>
        <p:spPr bwMode="white">
          <a:xfrm>
            <a:off x="0" y="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7" name="Rectangle 23"/>
          <p:cNvSpPr>
            <a:spLocks noChangeArrowheads="1"/>
          </p:cNvSpPr>
          <p:nvPr/>
        </p:nvSpPr>
        <p:spPr bwMode="white">
          <a:xfrm>
            <a:off x="8991600" y="1905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8" name="Rectangle 24"/>
          <p:cNvSpPr>
            <a:spLocks noChangeArrowheads="1"/>
          </p:cNvSpPr>
          <p:nvPr/>
        </p:nvSpPr>
        <p:spPr bwMode="white">
          <a:xfrm>
            <a:off x="152400" y="2286000"/>
            <a:ext cx="8832850" cy="3048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9" name="Rectangle 25"/>
          <p:cNvSpPr>
            <a:spLocks noChangeArrowheads="1"/>
          </p:cNvSpPr>
          <p:nvPr/>
        </p:nvSpPr>
        <p:spPr bwMode="auto">
          <a:xfrm>
            <a:off x="155575" y="142875"/>
            <a:ext cx="8832850" cy="2139950"/>
          </a:xfrm>
          <a:prstGeom prst="rect">
            <a:avLst/>
          </a:prstGeom>
          <a:solidFill>
            <a:schemeClr val="accent1"/>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US" dirty="0"/>
          </a:p>
        </p:txBody>
      </p:sp>
      <p:sp>
        <p:nvSpPr>
          <p:cNvPr id="16" name="Date Placeholder 3"/>
          <p:cNvSpPr>
            <a:spLocks noGrp="1"/>
          </p:cNvSpPr>
          <p:nvPr>
            <p:ph type="dt" sz="half" idx="11"/>
          </p:nvPr>
        </p:nvSpPr>
        <p:spPr/>
        <p:txBody>
          <a:bodyPr/>
          <a:lstStyle>
            <a:lvl1pPr>
              <a:defRPr/>
            </a:lvl1pPr>
          </a:lstStyle>
          <a:p>
            <a:pPr>
              <a:defRPr/>
            </a:pPr>
            <a:endParaRPr lang="en-US" dirty="0"/>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D903254C-8264-4237-A55D-DB86F001AB9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Straight Connector 19"/>
          <p:cNvSpPr>
            <a:spLocks noChangeShapeType="1"/>
          </p:cNvSpPr>
          <p:nvPr/>
        </p:nvSpPr>
        <p:spPr bwMode="auto">
          <a:xfrm flipV="1">
            <a:off x="4562475" y="1576388"/>
            <a:ext cx="9525" cy="4818062"/>
          </a:xfrm>
          <a:prstGeom prst="line">
            <a:avLst/>
          </a:prstGeom>
          <a:noFill/>
          <a:ln w="9525" algn="ctr">
            <a:solidFill>
              <a:schemeClr val="tx2"/>
            </a:solidFill>
            <a:prstDash val="sysDash"/>
            <a:round/>
            <a:headEnd/>
            <a:tailEnd/>
          </a:ln>
        </p:spPr>
        <p:txBody>
          <a:bodyPr wrap="none" anchor="ctr"/>
          <a:lstStyle/>
          <a:p>
            <a:pPr>
              <a:defRPr/>
            </a:pPr>
            <a:endParaRPr lang="en-GB" dirty="0">
              <a:latin typeface="Arial" pitchFamily="34" charset="0"/>
              <a:cs typeface="Arial" pitchFamily="34" charset="0"/>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endParaRPr lang="en-US" dirty="0"/>
          </a:p>
        </p:txBody>
      </p:sp>
      <p:sp>
        <p:nvSpPr>
          <p:cNvPr id="7" name="Footer Placeholder 5"/>
          <p:cNvSpPr>
            <a:spLocks noGrp="1"/>
          </p:cNvSpPr>
          <p:nvPr>
            <p:ph type="ftr" sz="quarter" idx="11"/>
          </p:nvPr>
        </p:nvSpPr>
        <p:spPr/>
        <p:txBody>
          <a:bodyPr/>
          <a:lstStyle>
            <a:lvl1pPr>
              <a:defRPr/>
            </a:lvl1pPr>
          </a:lstStyle>
          <a:p>
            <a:pPr>
              <a:defRPr/>
            </a:pPr>
            <a:endParaRPr lang="en-US" dirty="0"/>
          </a:p>
        </p:txBody>
      </p:sp>
      <p:sp>
        <p:nvSpPr>
          <p:cNvPr id="8" name="Slide Number Placeholder 6"/>
          <p:cNvSpPr>
            <a:spLocks noGrp="1"/>
          </p:cNvSpPr>
          <p:nvPr>
            <p:ph type="sldNum" sz="quarter" idx="12"/>
          </p:nvPr>
        </p:nvSpPr>
        <p:spPr/>
        <p:txBody>
          <a:bodyPr/>
          <a:lstStyle>
            <a:lvl1pPr>
              <a:defRPr/>
            </a:lvl1pPr>
          </a:lstStyle>
          <a:p>
            <a:pPr>
              <a:defRPr/>
            </a:pPr>
            <a:fld id="{FB0E5A38-EF77-4FB6-9BC8-89020BB9DF32}"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19"/>
          <p:cNvSpPr>
            <a:spLocks noChangeShapeType="1"/>
          </p:cNvSpPr>
          <p:nvPr/>
        </p:nvSpPr>
        <p:spPr bwMode="auto">
          <a:xfrm flipV="1">
            <a:off x="4572000" y="2200275"/>
            <a:ext cx="0" cy="4187825"/>
          </a:xfrm>
          <a:prstGeom prst="line">
            <a:avLst/>
          </a:prstGeom>
          <a:noFill/>
          <a:ln w="9525" algn="ctr">
            <a:solidFill>
              <a:schemeClr val="tx2"/>
            </a:solidFill>
            <a:prstDash val="sysDash"/>
            <a:round/>
            <a:headEnd/>
            <a:tailEnd/>
          </a:ln>
        </p:spPr>
        <p:txBody>
          <a:bodyPr wrap="none" anchor="ctr"/>
          <a:lstStyle/>
          <a:p>
            <a:pPr>
              <a:defRPr/>
            </a:pPr>
            <a:endParaRPr lang="en-GB" dirty="0">
              <a:latin typeface="Arial" pitchFamily="34" charset="0"/>
              <a:cs typeface="Arial" pitchFamily="34" charset="0"/>
            </a:endParaRPr>
          </a:p>
        </p:txBody>
      </p:sp>
      <p:sp>
        <p:nvSpPr>
          <p:cNvPr id="8" name="Rectangle 20"/>
          <p:cNvSpPr>
            <a:spLocks noChangeArrowheads="1"/>
          </p:cNvSpPr>
          <p:nvPr/>
        </p:nvSpPr>
        <p:spPr bwMode="white">
          <a:xfrm>
            <a:off x="0" y="0"/>
            <a:ext cx="9144000" cy="14478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9" name="Rectangle 21"/>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 name="Rectangle 23"/>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1" name="Rectangle 24"/>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endParaRPr lang="en-US" dirty="0"/>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US" dirty="0"/>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F903DE4A-3EA0-4342-AD1C-35A2CDECA97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lvl1pPr>
              <a:defRPr/>
            </a:lvl1pPr>
          </a:lstStyle>
          <a:p>
            <a:pPr>
              <a:defRPr/>
            </a:pPr>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dirty="0"/>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2D0C98F8-D572-4513-B311-A082C0BA66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9"/>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3" name="Rectangle 20"/>
          <p:cNvSpPr>
            <a:spLocks noChangeArrowheads="1"/>
          </p:cNvSpPr>
          <p:nvPr/>
        </p:nvSpPr>
        <p:spPr bwMode="white">
          <a:xfrm>
            <a:off x="0" y="0"/>
            <a:ext cx="9144000" cy="155575"/>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4" name="Rectangle 21"/>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5" name="Rectangle 23"/>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endParaRPr lang="en-US" dirty="0"/>
          </a:p>
        </p:txBody>
      </p:sp>
      <p:sp>
        <p:nvSpPr>
          <p:cNvPr id="9" name="Footer Placeholder 2"/>
          <p:cNvSpPr>
            <a:spLocks noGrp="1"/>
          </p:cNvSpPr>
          <p:nvPr>
            <p:ph type="ftr" sz="quarter" idx="11"/>
          </p:nvPr>
        </p:nvSpPr>
        <p:spPr/>
        <p:txBody>
          <a:bodyPr/>
          <a:lstStyle>
            <a:lvl1pPr>
              <a:defRPr/>
            </a:lvl1pPr>
          </a:lstStyle>
          <a:p>
            <a:pPr>
              <a:defRPr/>
            </a:pPr>
            <a:endParaRPr lang="en-US" dirty="0"/>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47327FC7-9BD5-4425-8382-11827C229EA0}"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8" name="Rectangle 23"/>
          <p:cNvSpPr>
            <a:spLocks noChangeArrowheads="1"/>
          </p:cNvSpPr>
          <p:nvPr/>
        </p:nvSpPr>
        <p:spPr bwMode="white">
          <a:xfrm>
            <a:off x="0" y="0"/>
            <a:ext cx="9144000" cy="119063"/>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C614252E-249C-4706-BE21-8FDC42A405F3}" type="slidenum">
              <a:rPr lang="en-US"/>
              <a:pPr>
                <a:defRPr/>
              </a:pPr>
              <a:t>‹#›</a:t>
            </a:fld>
            <a:endParaRPr lang="en-US" dirty="0"/>
          </a:p>
        </p:txBody>
      </p:sp>
      <p:sp>
        <p:nvSpPr>
          <p:cNvPr id="17" name="Date Placeholder 4"/>
          <p:cNvSpPr>
            <a:spLocks noGrp="1"/>
          </p:cNvSpPr>
          <p:nvPr>
            <p:ph type="dt" sz="half" idx="11"/>
          </p:nvPr>
        </p:nvSpPr>
        <p:spPr/>
        <p:txBody>
          <a:bodyPr/>
          <a:lstStyle>
            <a:lvl1pPr>
              <a:defRPr/>
            </a:lvl1pPr>
          </a:lstStyle>
          <a:p>
            <a:pPr>
              <a:defRPr/>
            </a:pPr>
            <a:endParaRPr lang="en-US" dirty="0"/>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6" name="Rectangle 20"/>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7" name="Rectangle 21"/>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8" name="Rectangle 23"/>
          <p:cNvSpPr>
            <a:spLocks noChangeArrowheads="1"/>
          </p:cNvSpPr>
          <p:nvPr/>
        </p:nvSpPr>
        <p:spPr bwMode="white">
          <a:xfrm>
            <a:off x="0" y="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9" name="Rectangle 24"/>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52A01CD4-E5D8-41E1-973E-B062DB06591E}" type="slidenum">
              <a:rPr lang="en-US"/>
              <a:pPr>
                <a:defRPr/>
              </a:pPr>
              <a:t>‹#›</a:t>
            </a:fld>
            <a:endParaRPr lang="en-US" dirty="0"/>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endParaRPr lang="en-US" dirty="0"/>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6"/>
          <p:cNvSpPr>
            <a:spLocks noChangeArrowheads="1"/>
          </p:cNvSpPr>
          <p:nvPr/>
        </p:nvSpPr>
        <p:spPr bwMode="white">
          <a:xfrm>
            <a:off x="0" y="6705600"/>
            <a:ext cx="9144000" cy="1524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27" name="Rectangle 15"/>
          <p:cNvSpPr>
            <a:spLocks noChangeArrowheads="1"/>
          </p:cNvSpPr>
          <p:nvPr/>
        </p:nvSpPr>
        <p:spPr bwMode="white">
          <a:xfrm>
            <a:off x="0" y="0"/>
            <a:ext cx="9144000" cy="1393825"/>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28" name="Rectangle 17"/>
          <p:cNvSpPr>
            <a:spLocks noChangeArrowheads="1"/>
          </p:cNvSpPr>
          <p:nvPr/>
        </p:nvSpPr>
        <p:spPr bwMode="white">
          <a:xfrm>
            <a:off x="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1029" name="Rectangle 18"/>
          <p:cNvSpPr>
            <a:spLocks noChangeArrowheads="1"/>
          </p:cNvSpPr>
          <p:nvPr/>
        </p:nvSpPr>
        <p:spPr bwMode="white">
          <a:xfrm>
            <a:off x="8991600" y="0"/>
            <a:ext cx="152400" cy="6858000"/>
          </a:xfrm>
          <a:prstGeom prst="rect">
            <a:avLst/>
          </a:prstGeom>
          <a:solidFill>
            <a:srgbClr val="FFFFFF"/>
          </a:solidFill>
          <a:ln w="9525" algn="ctr">
            <a:noFill/>
            <a:miter lim="800000"/>
            <a:headEnd/>
            <a:tailEnd/>
          </a:ln>
        </p:spPr>
        <p:txBody>
          <a:bodyPr wrap="none" anchor="ctr"/>
          <a:lstStyle/>
          <a:p>
            <a:pPr>
              <a:defRPr/>
            </a:pPr>
            <a:endParaRPr lang="en-US" dirty="0">
              <a:latin typeface="Georgia" pitchFamily="18" charset="0"/>
              <a:cs typeface="Arial" pitchFamily="34"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endParaRPr lang="en-US" dirty="0"/>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US" dirty="0"/>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cs typeface="+mn-cs"/>
              </a:defRPr>
            </a:lvl1pPr>
          </a:lstStyle>
          <a:p>
            <a:pPr>
              <a:defRPr/>
            </a:pPr>
            <a:fld id="{9372362E-CDDD-4237-91DE-AE0B11EFED51}" type="slidenum">
              <a:rPr lang="en-US"/>
              <a:pPr>
                <a:defRPr/>
              </a:pPr>
              <a:t>‹#›</a:t>
            </a:fld>
            <a:endParaRPr lang="en-US" dirty="0"/>
          </a:p>
        </p:txBody>
      </p:sp>
      <p:sp>
        <p:nvSpPr>
          <p:cNvPr id="1038"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39"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hf hdr="0" ftr="0" dt="0"/>
  <p:txStyles>
    <p:titleStyle>
      <a:lvl1pPr algn="ctr" rtl="0" eaLnBrk="0" fontAlgn="base" hangingPunct="0">
        <a:spcBef>
          <a:spcPct val="0"/>
        </a:spcBef>
        <a:spcAft>
          <a:spcPct val="0"/>
        </a:spcAft>
        <a:defRPr sz="3300" kern="1200">
          <a:solidFill>
            <a:srgbClr val="7B9899"/>
          </a:solidFill>
          <a:latin typeface="Arial" pitchFamily="34" charset="0"/>
          <a:ea typeface="+mj-ea"/>
          <a:cs typeface="Arial" pitchFamily="34" charset="0"/>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fontAlgn="base">
        <a:spcBef>
          <a:spcPct val="0"/>
        </a:spcBef>
        <a:spcAft>
          <a:spcPct val="0"/>
        </a:spcAft>
        <a:defRPr sz="3300">
          <a:solidFill>
            <a:srgbClr val="7B9899"/>
          </a:solidFill>
          <a:latin typeface="Georgia" pitchFamily="18" charset="0"/>
        </a:defRPr>
      </a:lvl6pPr>
      <a:lvl7pPr marL="914400" algn="ctr" rtl="0" fontAlgn="base">
        <a:spcBef>
          <a:spcPct val="0"/>
        </a:spcBef>
        <a:spcAft>
          <a:spcPct val="0"/>
        </a:spcAft>
        <a:defRPr sz="3300">
          <a:solidFill>
            <a:srgbClr val="7B9899"/>
          </a:solidFill>
          <a:latin typeface="Georgia" pitchFamily="18" charset="0"/>
        </a:defRPr>
      </a:lvl7pPr>
      <a:lvl8pPr marL="1371600" algn="ctr" rtl="0" fontAlgn="base">
        <a:spcBef>
          <a:spcPct val="0"/>
        </a:spcBef>
        <a:spcAft>
          <a:spcPct val="0"/>
        </a:spcAft>
        <a:defRPr sz="3300">
          <a:solidFill>
            <a:srgbClr val="7B9899"/>
          </a:solidFill>
          <a:latin typeface="Georgia" pitchFamily="18" charset="0"/>
        </a:defRPr>
      </a:lvl8pPr>
      <a:lvl9pPr marL="1828800" algn="ctr" rtl="0" fontAlgn="base">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Arial" pitchFamily="34" charset="0"/>
          <a:ea typeface="+mn-ea"/>
          <a:cs typeface="Arial" pitchFamily="34" charset="0"/>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Arial" pitchFamily="34" charset="0"/>
          <a:ea typeface="+mn-ea"/>
          <a:cs typeface="Arial" pitchFamily="34" charset="0"/>
        </a:defRPr>
      </a:lvl2pPr>
      <a:lvl3pPr marL="822325" indent="-228600" algn="l" rtl="0" eaLnBrk="0" fontAlgn="base" hangingPunct="0">
        <a:spcBef>
          <a:spcPct val="20000"/>
        </a:spcBef>
        <a:spcAft>
          <a:spcPct val="0"/>
        </a:spcAft>
        <a:buClr>
          <a:srgbClr val="8CADAE"/>
        </a:buClr>
        <a:buSzPct val="75000"/>
        <a:buFont typeface="Wingdings 2" pitchFamily="18" charset="2"/>
        <a:buChar char=""/>
        <a:defRPr sz="2000" kern="1200">
          <a:solidFill>
            <a:schemeClr val="tx1"/>
          </a:solidFill>
          <a:latin typeface="Arial" pitchFamily="34" charset="0"/>
          <a:ea typeface="+mn-ea"/>
          <a:cs typeface="Arial" pitchFamily="34" charset="0"/>
        </a:defRPr>
      </a:lvl3pPr>
      <a:lvl4pPr marL="1096963" indent="-228600" algn="l" rtl="0" eaLnBrk="0" fontAlgn="base" hangingPunct="0">
        <a:spcBef>
          <a:spcPct val="20000"/>
        </a:spcBef>
        <a:spcAft>
          <a:spcPct val="0"/>
        </a:spcAft>
        <a:buClr>
          <a:srgbClr val="8C7B70"/>
        </a:buClr>
        <a:buSzPct val="70000"/>
        <a:buFont typeface="Wingdings" pitchFamily="2" charset="2"/>
        <a:buChar char=""/>
        <a:defRPr sz="2000" kern="1200">
          <a:solidFill>
            <a:schemeClr val="tx2"/>
          </a:solidFill>
          <a:latin typeface="Arial" pitchFamily="34" charset="0"/>
          <a:ea typeface="+mn-ea"/>
          <a:cs typeface="Arial" pitchFamily="34" charset="0"/>
        </a:defRPr>
      </a:lvl4pPr>
      <a:lvl5pPr marL="1371600" indent="-228600" algn="l" rtl="0" eaLnBrk="0" fontAlgn="base" hangingPunct="0">
        <a:spcBef>
          <a:spcPct val="20000"/>
        </a:spcBef>
        <a:spcAft>
          <a:spcPct val="0"/>
        </a:spcAft>
        <a:buClr>
          <a:srgbClr val="8FB08C"/>
        </a:buClr>
        <a:buChar char="•"/>
        <a:defRPr kern="1200">
          <a:solidFill>
            <a:schemeClr val="tx1"/>
          </a:solidFill>
          <a:latin typeface="Arial" pitchFamily="34" charset="0"/>
          <a:ea typeface="+mn-ea"/>
          <a:cs typeface="Arial" pitchFamily="34" charset="0"/>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infoeuropa.md/"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819400"/>
            <a:ext cx="8001000" cy="1143000"/>
          </a:xfrm>
        </p:spPr>
        <p:txBody>
          <a:bodyPr/>
          <a:lstStyle/>
          <a:p>
            <a:pPr eaLnBrk="1" hangingPunct="1">
              <a:defRPr/>
            </a:pPr>
            <a:r>
              <a:rPr lang="en-GB" sz="2400" dirty="0" smtClean="0">
                <a:latin typeface="Arial" pitchFamily="34" charset="0"/>
                <a:cs typeface="Arial" pitchFamily="34" charset="0"/>
              </a:rPr>
              <a:t>CSO bilateral and multilateral platform for association agreement in moldova</a:t>
            </a:r>
            <a:endParaRPr lang="en-US" sz="2400" dirty="0">
              <a:latin typeface="Arial" pitchFamily="34" charset="0"/>
              <a:cs typeface="Arial" pitchFamily="34" charset="0"/>
            </a:endParaRPr>
          </a:p>
        </p:txBody>
      </p:sp>
      <p:sp>
        <p:nvSpPr>
          <p:cNvPr id="13315" name="Title 1"/>
          <p:cNvSpPr>
            <a:spLocks noGrp="1"/>
          </p:cNvSpPr>
          <p:nvPr>
            <p:ph type="ctrTitle"/>
          </p:nvPr>
        </p:nvSpPr>
        <p:spPr>
          <a:xfrm>
            <a:off x="685800" y="533400"/>
            <a:ext cx="7772400" cy="1524000"/>
          </a:xfrm>
        </p:spPr>
        <p:txBody>
          <a:bodyPr/>
          <a:lstStyle/>
          <a:p>
            <a:pPr eaLnBrk="1" hangingPunct="1"/>
            <a:r>
              <a:rPr lang="en-GB" dirty="0" smtClean="0"/>
              <a:t/>
            </a:r>
            <a:br>
              <a:rPr lang="en-GB" dirty="0" smtClean="0"/>
            </a:br>
            <a:r>
              <a:rPr lang="en-GB" dirty="0" smtClean="0"/>
              <a:t/>
            </a:r>
            <a:br>
              <a:rPr lang="en-GB" dirty="0" smtClean="0"/>
            </a:br>
            <a:r>
              <a:rPr lang="en-GB" dirty="0" smtClean="0"/>
              <a:t/>
            </a:r>
            <a:br>
              <a:rPr lang="en-GB" dirty="0" smtClean="0"/>
            </a:br>
            <a:r>
              <a:rPr lang="en-GB" dirty="0" smtClean="0">
                <a:latin typeface="Arial"/>
                <a:cs typeface="Arial"/>
              </a:rPr>
              <a:t/>
            </a:r>
            <a:br>
              <a:rPr lang="en-GB" dirty="0" smtClean="0">
                <a:latin typeface="Arial"/>
                <a:cs typeface="Arial"/>
              </a:rPr>
            </a:br>
            <a:r>
              <a:rPr lang="en-GB" sz="4000" dirty="0" smtClean="0">
                <a:latin typeface="Arial"/>
                <a:cs typeface="Arial"/>
              </a:rPr>
              <a:t>Eastern Partnership</a:t>
            </a:r>
            <a:br>
              <a:rPr lang="en-GB" sz="4000" dirty="0" smtClean="0">
                <a:latin typeface="Arial"/>
                <a:cs typeface="Arial"/>
              </a:rPr>
            </a:br>
            <a:r>
              <a:rPr lang="en-GB" sz="4000" dirty="0" smtClean="0">
                <a:latin typeface="Arial"/>
                <a:cs typeface="Arial"/>
              </a:rPr>
              <a:t>Civil Society Forum</a:t>
            </a:r>
            <a:endParaRPr lang="en-US" sz="4000" dirty="0" smtClean="0"/>
          </a:p>
        </p:txBody>
      </p:sp>
      <p:sp>
        <p:nvSpPr>
          <p:cNvPr id="13316" name="TextBox 11"/>
          <p:cNvSpPr txBox="1">
            <a:spLocks noChangeArrowheads="1"/>
          </p:cNvSpPr>
          <p:nvPr/>
        </p:nvSpPr>
        <p:spPr bwMode="auto">
          <a:xfrm>
            <a:off x="1447800" y="4572000"/>
            <a:ext cx="6324600" cy="769441"/>
          </a:xfrm>
          <a:prstGeom prst="rect">
            <a:avLst/>
          </a:prstGeom>
          <a:noFill/>
          <a:ln w="9525">
            <a:noFill/>
            <a:miter lim="800000"/>
            <a:headEnd/>
            <a:tailEnd/>
          </a:ln>
        </p:spPr>
        <p:txBody>
          <a:bodyPr wrap="square">
            <a:spAutoFit/>
          </a:bodyPr>
          <a:lstStyle/>
          <a:p>
            <a:pPr algn="ctr"/>
            <a:endParaRPr lang="en-GB" sz="2200" dirty="0" smtClean="0">
              <a:latin typeface="Arial" pitchFamily="34" charset="0"/>
              <a:cs typeface="Arial" pitchFamily="34" charset="0"/>
            </a:endParaRPr>
          </a:p>
          <a:p>
            <a:pPr algn="ctr"/>
            <a:r>
              <a:rPr lang="en-GB" sz="2200" dirty="0" smtClean="0">
                <a:latin typeface="Arial" pitchFamily="34" charset="0"/>
                <a:cs typeface="Arial" pitchFamily="34" charset="0"/>
              </a:rPr>
              <a:t>September 2015</a:t>
            </a:r>
            <a:endParaRPr lang="en-GB" sz="2200" dirty="0" smtClean="0">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pPr>
              <a:defRPr/>
            </a:pPr>
            <a:fld id="{EC85D7E9-E736-4AA2-B0D0-00B8394AE342}" type="slidenum">
              <a:rPr lang="en-US" smtClean="0"/>
              <a:pPr>
                <a:defRPr/>
              </a:pPr>
              <a:t>1</a:t>
            </a:fld>
            <a:endParaRPr lang="en-US" dirty="0"/>
          </a:p>
        </p:txBody>
      </p:sp>
    </p:spTree>
    <p:extLst>
      <p:ext uri="{BB962C8B-B14F-4D97-AF65-F5344CB8AC3E}">
        <p14:creationId xmlns:p14="http://schemas.microsoft.com/office/powerpoint/2010/main" val="874197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schemeClr val="accent3"/>
                </a:solidFill>
              </a:rPr>
              <a:t>TRADE AND SUSTAINABLE </a:t>
            </a:r>
            <a:r>
              <a:rPr lang="en-US" sz="2600" dirty="0" smtClean="0">
                <a:solidFill>
                  <a:schemeClr val="accent3"/>
                </a:solidFill>
              </a:rPr>
              <a:t>DEVELOPMENT - JCSF</a:t>
            </a:r>
            <a:endParaRPr lang="en-US" sz="2600" dirty="0"/>
          </a:p>
        </p:txBody>
      </p:sp>
      <p:sp>
        <p:nvSpPr>
          <p:cNvPr id="3" name="Content Placeholder 2"/>
          <p:cNvSpPr>
            <a:spLocks noGrp="1"/>
          </p:cNvSpPr>
          <p:nvPr>
            <p:ph sz="quarter" idx="1"/>
          </p:nvPr>
        </p:nvSpPr>
        <p:spPr>
          <a:xfrm>
            <a:off x="301752" y="1371600"/>
            <a:ext cx="8503920" cy="4953000"/>
          </a:xfrm>
        </p:spPr>
        <p:txBody>
          <a:bodyPr/>
          <a:lstStyle/>
          <a:p>
            <a:pPr lvl="0"/>
            <a:r>
              <a:rPr lang="en-US" sz="2400" dirty="0" smtClean="0"/>
              <a:t>Addressing </a:t>
            </a:r>
            <a:r>
              <a:rPr lang="en-US" sz="2400" dirty="0"/>
              <a:t>the </a:t>
            </a:r>
            <a:r>
              <a:rPr lang="en-US" sz="2400" b="1" dirty="0"/>
              <a:t>issue of the informal economy, by decreasing the costs of formal economic activity </a:t>
            </a:r>
            <a:r>
              <a:rPr lang="en-US" sz="2400" dirty="0"/>
              <a:t>and increasing the penalties of informal economic activities </a:t>
            </a:r>
          </a:p>
          <a:p>
            <a:pPr lvl="0"/>
            <a:r>
              <a:rPr lang="en-US" sz="2400" b="1" dirty="0"/>
              <a:t>Adoption and strengthening of the domestic enforcement of the ILO conventions </a:t>
            </a:r>
            <a:r>
              <a:rPr lang="en-US" sz="2400" dirty="0"/>
              <a:t>related to social protection of </a:t>
            </a:r>
            <a:r>
              <a:rPr lang="en-US" sz="2400" dirty="0" smtClean="0"/>
              <a:t>employees; </a:t>
            </a:r>
          </a:p>
          <a:p>
            <a:r>
              <a:rPr lang="en-US" sz="2400" b="1" dirty="0"/>
              <a:t>Removing of NTBs</a:t>
            </a:r>
            <a:r>
              <a:rPr lang="en-US" sz="2400" dirty="0"/>
              <a:t>, by speeding up the reform MSTQ, adoption and implementation of EU quality standards, aligning food safety system to EU one, downsizing  bureaucracy related to issuing quality certificates, certificates of origin, licenses and other permissive docs, VAT refunds</a:t>
            </a:r>
            <a:r>
              <a:rPr lang="en-US" sz="2400" dirty="0" smtClean="0"/>
              <a:t>;</a:t>
            </a:r>
            <a:endParaRPr lang="en-US" sz="2400"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10</a:t>
            </a:fld>
            <a:endParaRPr lang="en-US" dirty="0"/>
          </a:p>
        </p:txBody>
      </p:sp>
    </p:spTree>
    <p:extLst>
      <p:ext uri="{BB962C8B-B14F-4D97-AF65-F5344CB8AC3E}">
        <p14:creationId xmlns:p14="http://schemas.microsoft.com/office/powerpoint/2010/main" val="1632007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schemeClr val="accent3"/>
                </a:solidFill>
              </a:rPr>
              <a:t>TRADE AND SUSTAINABLE </a:t>
            </a:r>
            <a:r>
              <a:rPr lang="en-US" sz="2600" dirty="0" smtClean="0">
                <a:solidFill>
                  <a:schemeClr val="accent3"/>
                </a:solidFill>
              </a:rPr>
              <a:t>DEVELOPMENT - JCSF</a:t>
            </a:r>
            <a:endParaRPr lang="en-US" sz="2600" dirty="0"/>
          </a:p>
        </p:txBody>
      </p:sp>
      <p:sp>
        <p:nvSpPr>
          <p:cNvPr id="3" name="Content Placeholder 2"/>
          <p:cNvSpPr>
            <a:spLocks noGrp="1"/>
          </p:cNvSpPr>
          <p:nvPr>
            <p:ph sz="quarter" idx="1"/>
          </p:nvPr>
        </p:nvSpPr>
        <p:spPr>
          <a:xfrm>
            <a:off x="301752" y="1371600"/>
            <a:ext cx="8503920" cy="4953000"/>
          </a:xfrm>
        </p:spPr>
        <p:txBody>
          <a:bodyPr/>
          <a:lstStyle/>
          <a:p>
            <a:r>
              <a:rPr lang="en-US" sz="2400" smtClean="0"/>
              <a:t>Aligning </a:t>
            </a:r>
            <a:r>
              <a:rPr lang="en-US" sz="2400" b="1" dirty="0"/>
              <a:t>Educational system to the real economy needs</a:t>
            </a:r>
            <a:r>
              <a:rPr lang="en-US" sz="2400" dirty="0"/>
              <a:t>, by ensuring  functioning of sectorial committees for implementation of EU aligned Employment standards;  </a:t>
            </a:r>
          </a:p>
          <a:p>
            <a:pPr lvl="0"/>
            <a:r>
              <a:rPr lang="en-US" sz="2400" dirty="0" smtClean="0"/>
              <a:t>Speeding </a:t>
            </a:r>
            <a:r>
              <a:rPr lang="en-US" sz="2400" dirty="0"/>
              <a:t>up reforms aimed at most pressing </a:t>
            </a:r>
            <a:r>
              <a:rPr lang="en-US" sz="2400" b="1" dirty="0"/>
              <a:t>environmental problems</a:t>
            </a:r>
            <a:r>
              <a:rPr lang="en-US" sz="2400" dirty="0"/>
              <a:t>: lack of adequate storage and recycling capacities of waste, insufficiency and poor quality of water, poor quality of air and high vulnerability to environmental shocks; </a:t>
            </a:r>
          </a:p>
          <a:p>
            <a:pPr lvl="0"/>
            <a:r>
              <a:rPr lang="en-US" sz="2400" dirty="0"/>
              <a:t>Conducting </a:t>
            </a:r>
            <a:r>
              <a:rPr lang="en-US" sz="2400" b="1" dirty="0"/>
              <a:t>TSIA of the </a:t>
            </a:r>
            <a:r>
              <a:rPr lang="en-US" sz="2400" b="1" dirty="0" err="1" smtClean="0"/>
              <a:t>DCFTA</a:t>
            </a:r>
            <a:r>
              <a:rPr lang="en-US" sz="2400" dirty="0" err="1"/>
              <a:t>related</a:t>
            </a:r>
            <a:r>
              <a:rPr lang="en-US" sz="2400" dirty="0"/>
              <a:t> to MD challenges</a:t>
            </a:r>
            <a:r>
              <a:rPr lang="en-US" sz="2400" dirty="0" smtClean="0"/>
              <a:t>, </a:t>
            </a:r>
            <a:r>
              <a:rPr lang="en-US" sz="2400" dirty="0"/>
              <a:t>using agreed methodology and </a:t>
            </a:r>
            <a:r>
              <a:rPr lang="en-US" sz="2400" dirty="0" smtClean="0"/>
              <a:t>indicators. </a:t>
            </a:r>
          </a:p>
          <a:p>
            <a:pPr lvl="1"/>
            <a:r>
              <a:rPr lang="en-US" sz="1900" dirty="0" smtClean="0"/>
              <a:t>!!! </a:t>
            </a:r>
            <a:r>
              <a:rPr lang="en-US" sz="1900" dirty="0"/>
              <a:t>Methodology and indicators shall be approved by </a:t>
            </a:r>
            <a:r>
              <a:rPr lang="en-US" sz="1900" dirty="0" err="1"/>
              <a:t>GoM</a:t>
            </a:r>
            <a:r>
              <a:rPr lang="en-US" sz="1900" dirty="0"/>
              <a:t>, but Assessment Reports shall be conducted by </a:t>
            </a:r>
            <a:r>
              <a:rPr lang="en-US" sz="1900" u="sng" dirty="0"/>
              <a:t>independent entities on an annual basis</a:t>
            </a:r>
            <a:r>
              <a:rPr lang="en-US" sz="1900" dirty="0"/>
              <a:t>. </a:t>
            </a:r>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11</a:t>
            </a:fld>
            <a:endParaRPr lang="en-US" dirty="0"/>
          </a:p>
        </p:txBody>
      </p:sp>
    </p:spTree>
    <p:extLst>
      <p:ext uri="{BB962C8B-B14F-4D97-AF65-F5344CB8AC3E}">
        <p14:creationId xmlns:p14="http://schemas.microsoft.com/office/powerpoint/2010/main" val="2458432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AA/DCFTA Audit – Direct Effect on Business</a:t>
            </a:r>
            <a:endParaRPr lang="en-US" sz="20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652143579"/>
              </p:ext>
            </p:extLst>
          </p:nvPr>
        </p:nvGraphicFramePr>
        <p:xfrm>
          <a:off x="301625" y="1527175"/>
          <a:ext cx="8504238" cy="4516120"/>
        </p:xfrm>
        <a:graphic>
          <a:graphicData uri="http://schemas.openxmlformats.org/drawingml/2006/table">
            <a:tbl>
              <a:tblPr firstRow="1" bandRow="1">
                <a:tableStyleId>{5C22544A-7EE6-4342-B048-85BDC9FD1C3A}</a:tableStyleId>
              </a:tblPr>
              <a:tblGrid>
                <a:gridCol w="2834746"/>
                <a:gridCol w="2834746"/>
                <a:gridCol w="2834746"/>
              </a:tblGrid>
              <a:tr h="370840">
                <a:tc>
                  <a:txBody>
                    <a:bodyPr/>
                    <a:lstStyle/>
                    <a:p>
                      <a:pPr algn="just">
                        <a:spcAft>
                          <a:spcPts val="0"/>
                        </a:spcAft>
                      </a:pPr>
                      <a:r>
                        <a:rPr lang="en-GB" sz="1600" b="1" dirty="0">
                          <a:effectLst/>
                          <a:latin typeface="Calibri"/>
                          <a:ea typeface="Times New Roman"/>
                          <a:cs typeface="Times New Roman"/>
                        </a:rPr>
                        <a:t>Area of Association Agreement</a:t>
                      </a:r>
                      <a:endParaRPr lang="en-GB" sz="1600" dirty="0">
                        <a:effectLst/>
                        <a:latin typeface="Arial"/>
                        <a:ea typeface="Times New Roman"/>
                        <a:cs typeface="Times New Roman"/>
                      </a:endParaRPr>
                    </a:p>
                  </a:txBody>
                  <a:tcPr marL="68580" marR="68580" marT="0" marB="0"/>
                </a:tc>
                <a:tc>
                  <a:txBody>
                    <a:bodyPr/>
                    <a:lstStyle/>
                    <a:p>
                      <a:pPr algn="just">
                        <a:spcAft>
                          <a:spcPts val="0"/>
                        </a:spcAft>
                      </a:pPr>
                      <a:r>
                        <a:rPr lang="en-GB" sz="1600" b="1" dirty="0">
                          <a:effectLst/>
                          <a:latin typeface="Calibri"/>
                          <a:ea typeface="Times New Roman"/>
                          <a:cs typeface="Times New Roman"/>
                        </a:rPr>
                        <a:t>Likely Impact on business</a:t>
                      </a:r>
                      <a:endParaRPr lang="en-GB" sz="1600" dirty="0">
                        <a:effectLst/>
                        <a:latin typeface="Arial"/>
                        <a:ea typeface="Times New Roman"/>
                        <a:cs typeface="Times New Roman"/>
                      </a:endParaRPr>
                    </a:p>
                  </a:txBody>
                  <a:tcPr marL="68580" marR="68580" marT="0" marB="0"/>
                </a:tc>
                <a:tc>
                  <a:txBody>
                    <a:bodyPr/>
                    <a:lstStyle/>
                    <a:p>
                      <a:pPr algn="just">
                        <a:spcAft>
                          <a:spcPts val="0"/>
                        </a:spcAft>
                      </a:pPr>
                      <a:r>
                        <a:rPr lang="en-GB" sz="1600" b="1" dirty="0">
                          <a:effectLst/>
                          <a:latin typeface="Calibri"/>
                          <a:ea typeface="Times New Roman"/>
                          <a:cs typeface="Times New Roman"/>
                        </a:rPr>
                        <a:t>Sectors potentially </a:t>
                      </a:r>
                      <a:r>
                        <a:rPr lang="en-GB" sz="1600" b="1" dirty="0" smtClean="0">
                          <a:effectLst/>
                          <a:latin typeface="Calibri"/>
                          <a:ea typeface="Times New Roman"/>
                          <a:cs typeface="Times New Roman"/>
                        </a:rPr>
                        <a:t>affected</a:t>
                      </a:r>
                      <a:endParaRPr lang="en-GB" sz="1600" dirty="0">
                        <a:effectLst/>
                        <a:latin typeface="Arial"/>
                        <a:ea typeface="Times New Roman"/>
                        <a:cs typeface="Times New Roman"/>
                      </a:endParaRPr>
                    </a:p>
                  </a:txBody>
                  <a:tcPr marL="68580" marR="68580" marT="0" marB="0"/>
                </a:tc>
              </a:tr>
              <a:tr h="311785">
                <a:tc>
                  <a:txBody>
                    <a:bodyPr/>
                    <a:lstStyle/>
                    <a:p>
                      <a:pPr algn="just">
                        <a:spcAft>
                          <a:spcPts val="0"/>
                        </a:spcAft>
                      </a:pPr>
                      <a:r>
                        <a:rPr lang="en-GB" sz="1600" dirty="0">
                          <a:effectLst/>
                          <a:latin typeface="Calibri"/>
                          <a:ea typeface="Times New Roman"/>
                          <a:cs typeface="Times New Roman"/>
                        </a:rPr>
                        <a:t>Money </a:t>
                      </a:r>
                      <a:r>
                        <a:rPr lang="en-GB" sz="1600" dirty="0" smtClean="0">
                          <a:effectLst/>
                          <a:latin typeface="Calibri"/>
                          <a:ea typeface="Times New Roman"/>
                          <a:cs typeface="Times New Roman"/>
                        </a:rPr>
                        <a:t>laundering/crime &amp; </a:t>
                      </a:r>
                      <a:r>
                        <a:rPr lang="en-GB" sz="1600" dirty="0">
                          <a:effectLst/>
                          <a:latin typeface="Calibri"/>
                          <a:ea typeface="Times New Roman"/>
                          <a:cs typeface="Times New Roman"/>
                        </a:rPr>
                        <a:t>corruption</a:t>
                      </a:r>
                      <a:endParaRPr lang="en-GB" sz="1600" dirty="0">
                        <a:effectLst/>
                        <a:latin typeface="Arial"/>
                        <a:ea typeface="Times New Roman"/>
                        <a:cs typeface="Times New Roman"/>
                      </a:endParaRPr>
                    </a:p>
                  </a:txBody>
                  <a:tcPr marL="68580" marR="68580" marT="0" marB="0"/>
                </a:tc>
                <a:tc>
                  <a:txBody>
                    <a:bodyPr/>
                    <a:lstStyle/>
                    <a:p>
                      <a:pPr algn="just">
                        <a:spcAft>
                          <a:spcPts val="0"/>
                        </a:spcAft>
                        <a:tabLst>
                          <a:tab pos="2743200" algn="ctr"/>
                          <a:tab pos="5486400" algn="r"/>
                        </a:tabLst>
                      </a:pPr>
                      <a:r>
                        <a:rPr lang="en-GB" sz="1600" b="0" dirty="0">
                          <a:effectLst/>
                          <a:latin typeface="Calibri"/>
                          <a:ea typeface="Times New Roman"/>
                        </a:rPr>
                        <a:t>Requirement for increased financial reporting/</a:t>
                      </a:r>
                      <a:r>
                        <a:rPr lang="en-GB" sz="1600" b="0" dirty="0" smtClean="0">
                          <a:effectLst/>
                          <a:latin typeface="Calibri"/>
                          <a:ea typeface="Times New Roman"/>
                        </a:rPr>
                        <a:t>controls</a:t>
                      </a:r>
                      <a:endParaRPr lang="en-GB" sz="1600" b="1" dirty="0">
                        <a:effectLst/>
                        <a:latin typeface="Times New Roman"/>
                        <a:ea typeface="Times New Roman"/>
                      </a:endParaRPr>
                    </a:p>
                  </a:txBody>
                  <a:tcPr marL="68580" marR="68580" marT="0" marB="0"/>
                </a:tc>
                <a:tc>
                  <a:txBody>
                    <a:bodyPr/>
                    <a:lstStyle/>
                    <a:p>
                      <a:pPr algn="just">
                        <a:spcAft>
                          <a:spcPts val="0"/>
                        </a:spcAft>
                      </a:pPr>
                      <a:r>
                        <a:rPr lang="en-GB" sz="1600" dirty="0" smtClean="0">
                          <a:effectLst/>
                          <a:latin typeface="Calibri"/>
                          <a:ea typeface="Times New Roman"/>
                          <a:cs typeface="Times New Roman"/>
                        </a:rPr>
                        <a:t>All</a:t>
                      </a:r>
                      <a:endParaRPr lang="en-GB" sz="1600" dirty="0">
                        <a:effectLst/>
                        <a:latin typeface="Arial"/>
                        <a:ea typeface="Times New Roman"/>
                        <a:cs typeface="Times New Roman"/>
                      </a:endParaRPr>
                    </a:p>
                  </a:txBody>
                  <a:tcPr marL="68580" marR="68580" marT="0" marB="0"/>
                </a:tc>
              </a:tr>
              <a:tr h="370840">
                <a:tc>
                  <a:txBody>
                    <a:bodyPr/>
                    <a:lstStyle/>
                    <a:p>
                      <a:pPr algn="just">
                        <a:spcAft>
                          <a:spcPts val="0"/>
                        </a:spcAft>
                      </a:pPr>
                      <a:r>
                        <a:rPr lang="en-GB" sz="1600" dirty="0">
                          <a:effectLst/>
                          <a:latin typeface="Calibri"/>
                          <a:ea typeface="Times New Roman"/>
                        </a:rPr>
                        <a:t>Market </a:t>
                      </a:r>
                      <a:r>
                        <a:rPr lang="en-GB" sz="1600" dirty="0" smtClean="0">
                          <a:effectLst/>
                          <a:latin typeface="Calibri"/>
                          <a:ea typeface="Times New Roman"/>
                        </a:rPr>
                        <a:t>access</a:t>
                      </a:r>
                      <a:endParaRPr lang="en-GB" sz="1600" dirty="0">
                        <a:effectLst/>
                        <a:latin typeface="Times New Roman"/>
                        <a:ea typeface="Times New Roman"/>
                      </a:endParaRPr>
                    </a:p>
                  </a:txBody>
                  <a:tcPr marL="68580" marR="68580" marT="0" marB="0"/>
                </a:tc>
                <a:tc>
                  <a:txBody>
                    <a:bodyPr/>
                    <a:lstStyle/>
                    <a:p>
                      <a:pPr algn="just">
                        <a:spcAft>
                          <a:spcPts val="0"/>
                        </a:spcAft>
                      </a:pPr>
                      <a:r>
                        <a:rPr lang="en-GB" sz="1600" dirty="0" smtClean="0">
                          <a:effectLst/>
                          <a:latin typeface="Calibri"/>
                          <a:ea typeface="Times New Roman"/>
                        </a:rPr>
                        <a:t>Market </a:t>
                      </a:r>
                      <a:r>
                        <a:rPr lang="en-GB" sz="1600" dirty="0">
                          <a:effectLst/>
                          <a:latin typeface="Calibri"/>
                          <a:ea typeface="Times New Roman"/>
                        </a:rPr>
                        <a:t>opportunities in EU and cheaper imported </a:t>
                      </a:r>
                      <a:r>
                        <a:rPr lang="en-GB" sz="1600" dirty="0" smtClean="0">
                          <a:effectLst/>
                          <a:latin typeface="Calibri"/>
                          <a:ea typeface="Times New Roman"/>
                        </a:rPr>
                        <a:t>inputs</a:t>
                      </a:r>
                      <a:endParaRPr lang="en-GB" sz="1600" dirty="0">
                        <a:effectLst/>
                        <a:latin typeface="Times New Roman"/>
                        <a:ea typeface="Times New Roman"/>
                      </a:endParaRPr>
                    </a:p>
                  </a:txBody>
                  <a:tcPr marL="68580" marR="68580" marT="0" marB="0"/>
                </a:tc>
                <a:tc>
                  <a:txBody>
                    <a:bodyPr/>
                    <a:lstStyle/>
                    <a:p>
                      <a:pPr algn="just">
                        <a:spcAft>
                          <a:spcPts val="0"/>
                        </a:spcAft>
                      </a:pPr>
                      <a:r>
                        <a:rPr lang="en-GB" sz="1600">
                          <a:effectLst/>
                          <a:latin typeface="Calibri"/>
                          <a:ea typeface="Times New Roman"/>
                          <a:cs typeface="Times New Roman"/>
                        </a:rPr>
                        <a:t>Depending on current structure of tariffs</a:t>
                      </a:r>
                      <a:endParaRPr lang="en-GB" sz="1600">
                        <a:effectLst/>
                        <a:latin typeface="Arial"/>
                        <a:ea typeface="Times New Roman"/>
                        <a:cs typeface="Times New Roman"/>
                      </a:endParaRPr>
                    </a:p>
                  </a:txBody>
                  <a:tcPr marL="68580" marR="68580" marT="0" marB="0"/>
                </a:tc>
              </a:tr>
              <a:tr h="370840">
                <a:tc>
                  <a:txBody>
                    <a:bodyPr/>
                    <a:lstStyle/>
                    <a:p>
                      <a:pPr algn="just">
                        <a:spcAft>
                          <a:spcPts val="0"/>
                        </a:spcAft>
                      </a:pPr>
                      <a:r>
                        <a:rPr lang="en-GB" sz="1600" dirty="0">
                          <a:effectLst/>
                          <a:latin typeface="Calibri"/>
                          <a:ea typeface="Times New Roman"/>
                        </a:rPr>
                        <a:t>Approximation of </a:t>
                      </a:r>
                      <a:r>
                        <a:rPr lang="en-GB" sz="1600" dirty="0" smtClean="0">
                          <a:effectLst/>
                          <a:latin typeface="Calibri"/>
                          <a:ea typeface="Times New Roman"/>
                        </a:rPr>
                        <a:t>TR, </a:t>
                      </a:r>
                      <a:r>
                        <a:rPr lang="en-GB" sz="1600" dirty="0">
                          <a:effectLst/>
                          <a:latin typeface="Calibri"/>
                          <a:ea typeface="Times New Roman"/>
                        </a:rPr>
                        <a:t>standards, and </a:t>
                      </a:r>
                      <a:r>
                        <a:rPr lang="en-GB" sz="1600" dirty="0" smtClean="0">
                          <a:effectLst/>
                          <a:latin typeface="Calibri"/>
                          <a:ea typeface="Times New Roman"/>
                        </a:rPr>
                        <a:t>CA and labelling</a:t>
                      </a:r>
                      <a:endParaRPr lang="en-GB" sz="1600" dirty="0">
                        <a:effectLst/>
                        <a:latin typeface="Times New Roman"/>
                        <a:ea typeface="Times New Roman"/>
                      </a:endParaRPr>
                    </a:p>
                  </a:txBody>
                  <a:tcPr marL="68580" marR="68580" marT="0" marB="0"/>
                </a:tc>
                <a:tc>
                  <a:txBody>
                    <a:bodyPr/>
                    <a:lstStyle/>
                    <a:p>
                      <a:pPr algn="just">
                        <a:spcAft>
                          <a:spcPts val="0"/>
                        </a:spcAft>
                        <a:tabLst>
                          <a:tab pos="2743200" algn="ctr"/>
                          <a:tab pos="5486400" algn="r"/>
                        </a:tabLst>
                      </a:pPr>
                      <a:r>
                        <a:rPr lang="en-GB" sz="1600" b="0" dirty="0">
                          <a:effectLst/>
                          <a:latin typeface="Calibri"/>
                          <a:ea typeface="Times New Roman"/>
                        </a:rPr>
                        <a:t>Adaption of production </a:t>
                      </a:r>
                      <a:r>
                        <a:rPr lang="en-GB" sz="1600" b="0" dirty="0" smtClean="0">
                          <a:effectLst/>
                          <a:latin typeface="Calibri"/>
                          <a:ea typeface="Times New Roman"/>
                        </a:rPr>
                        <a:t>and CA.</a:t>
                      </a:r>
                      <a:endParaRPr lang="en-GB" sz="1600" b="1" dirty="0">
                        <a:effectLst/>
                        <a:latin typeface="Times New Roman"/>
                        <a:ea typeface="Times New Roman"/>
                      </a:endParaRPr>
                    </a:p>
                  </a:txBody>
                  <a:tcPr marL="68580" marR="68580" marT="0" marB="0"/>
                </a:tc>
                <a:tc>
                  <a:txBody>
                    <a:bodyPr/>
                    <a:lstStyle/>
                    <a:p>
                      <a:pPr algn="just">
                        <a:spcAft>
                          <a:spcPts val="0"/>
                        </a:spcAft>
                      </a:pPr>
                      <a:r>
                        <a:rPr lang="en-GB" sz="1600" dirty="0">
                          <a:effectLst/>
                          <a:latin typeface="Calibri"/>
                          <a:ea typeface="Times New Roman"/>
                          <a:cs typeface="Times New Roman"/>
                        </a:rPr>
                        <a:t>Manufactures</a:t>
                      </a:r>
                      <a:endParaRPr lang="en-GB" sz="1600" dirty="0">
                        <a:effectLst/>
                        <a:latin typeface="Arial"/>
                        <a:ea typeface="Times New Roman"/>
                        <a:cs typeface="Times New Roman"/>
                      </a:endParaRPr>
                    </a:p>
                    <a:p>
                      <a:pPr algn="just">
                        <a:spcAft>
                          <a:spcPts val="0"/>
                        </a:spcAft>
                      </a:pPr>
                      <a:r>
                        <a:rPr lang="en-GB" sz="1600" dirty="0">
                          <a:effectLst/>
                          <a:latin typeface="Calibri"/>
                          <a:ea typeface="Times New Roman"/>
                          <a:cs typeface="Times New Roman"/>
                        </a:rPr>
                        <a:t> </a:t>
                      </a:r>
                      <a:endParaRPr lang="en-GB" sz="1600" dirty="0">
                        <a:effectLst/>
                        <a:latin typeface="Arial"/>
                        <a:ea typeface="Times New Roman"/>
                        <a:cs typeface="Times New Roman"/>
                      </a:endParaRPr>
                    </a:p>
                  </a:txBody>
                  <a:tcPr marL="68580" marR="68580" marT="0" marB="0"/>
                </a:tc>
              </a:tr>
              <a:tr h="370840">
                <a:tc>
                  <a:txBody>
                    <a:bodyPr/>
                    <a:lstStyle/>
                    <a:p>
                      <a:pPr algn="just">
                        <a:spcAft>
                          <a:spcPts val="0"/>
                        </a:spcAft>
                      </a:pPr>
                      <a:r>
                        <a:rPr lang="en-GB" sz="1600" dirty="0" smtClean="0">
                          <a:effectLst/>
                          <a:latin typeface="Calibri"/>
                          <a:ea typeface="Times New Roman"/>
                        </a:rPr>
                        <a:t>Approximation of SPS</a:t>
                      </a:r>
                      <a:endParaRPr lang="en-GB" sz="1600" dirty="0">
                        <a:effectLst/>
                        <a:latin typeface="Times New Roman"/>
                        <a:ea typeface="Times New Roman"/>
                      </a:endParaRPr>
                    </a:p>
                  </a:txBody>
                  <a:tcPr marL="68580" marR="68580" marT="0" marB="0"/>
                </a:tc>
                <a:tc>
                  <a:txBody>
                    <a:bodyPr/>
                    <a:lstStyle/>
                    <a:p>
                      <a:pPr algn="just">
                        <a:spcAft>
                          <a:spcPts val="0"/>
                        </a:spcAft>
                      </a:pPr>
                      <a:r>
                        <a:rPr lang="en-GB" sz="1600">
                          <a:effectLst/>
                          <a:latin typeface="Calibri"/>
                          <a:ea typeface="Times New Roman"/>
                          <a:cs typeface="Times New Roman"/>
                        </a:rPr>
                        <a:t>Compliance with EU SPS and animal welfare standards</a:t>
                      </a:r>
                      <a:endParaRPr lang="en-GB" sz="1600">
                        <a:effectLst/>
                        <a:latin typeface="Arial"/>
                        <a:ea typeface="Times New Roman"/>
                        <a:cs typeface="Times New Roman"/>
                      </a:endParaRPr>
                    </a:p>
                  </a:txBody>
                  <a:tcPr marL="68580" marR="68580" marT="0" marB="0"/>
                </a:tc>
                <a:tc>
                  <a:txBody>
                    <a:bodyPr/>
                    <a:lstStyle/>
                    <a:p>
                      <a:pPr algn="just">
                        <a:spcAft>
                          <a:spcPts val="0"/>
                        </a:spcAft>
                      </a:pPr>
                      <a:r>
                        <a:rPr lang="en-GB" sz="1600">
                          <a:effectLst/>
                          <a:latin typeface="Calibri"/>
                          <a:ea typeface="Times New Roman"/>
                          <a:cs typeface="Times New Roman"/>
                        </a:rPr>
                        <a:t>Agriculture</a:t>
                      </a:r>
                      <a:endParaRPr lang="en-GB" sz="1600">
                        <a:effectLst/>
                        <a:latin typeface="Arial"/>
                        <a:ea typeface="Times New Roman"/>
                        <a:cs typeface="Times New Roman"/>
                      </a:endParaRPr>
                    </a:p>
                    <a:p>
                      <a:pPr algn="just">
                        <a:spcAft>
                          <a:spcPts val="0"/>
                        </a:spcAft>
                      </a:pPr>
                      <a:r>
                        <a:rPr lang="en-GB" sz="1600">
                          <a:effectLst/>
                          <a:latin typeface="Calibri"/>
                          <a:ea typeface="Times New Roman"/>
                          <a:cs typeface="Times New Roman"/>
                        </a:rPr>
                        <a:t>Agro processing sector of manufacturing</a:t>
                      </a:r>
                      <a:endParaRPr lang="en-GB" sz="1600">
                        <a:effectLst/>
                        <a:latin typeface="Arial"/>
                        <a:ea typeface="Times New Roman"/>
                        <a:cs typeface="Times New Roman"/>
                      </a:endParaRPr>
                    </a:p>
                  </a:txBody>
                  <a:tcPr marL="68580" marR="68580" marT="0" marB="0"/>
                </a:tc>
              </a:tr>
              <a:tr h="370840">
                <a:tc>
                  <a:txBody>
                    <a:bodyPr/>
                    <a:lstStyle/>
                    <a:p>
                      <a:pPr algn="just">
                        <a:spcAft>
                          <a:spcPts val="0"/>
                        </a:spcAft>
                      </a:pPr>
                      <a:r>
                        <a:rPr lang="en-GB" sz="1600" dirty="0" smtClean="0">
                          <a:effectLst/>
                          <a:latin typeface="Calibri"/>
                          <a:ea typeface="Times New Roman"/>
                        </a:rPr>
                        <a:t>Approximation </a:t>
                      </a:r>
                      <a:r>
                        <a:rPr lang="en-GB" sz="1600" dirty="0">
                          <a:effectLst/>
                          <a:latin typeface="Calibri"/>
                          <a:ea typeface="Times New Roman"/>
                        </a:rPr>
                        <a:t>to </a:t>
                      </a:r>
                      <a:r>
                        <a:rPr lang="en-GB" sz="1600" dirty="0" smtClean="0">
                          <a:effectLst/>
                          <a:latin typeface="Calibri"/>
                          <a:ea typeface="Times New Roman"/>
                        </a:rPr>
                        <a:t>EU customs </a:t>
                      </a:r>
                      <a:r>
                        <a:rPr lang="en-GB" sz="1600" dirty="0">
                          <a:effectLst/>
                          <a:latin typeface="Calibri"/>
                          <a:ea typeface="Times New Roman"/>
                        </a:rPr>
                        <a:t>law (customs </a:t>
                      </a:r>
                      <a:r>
                        <a:rPr lang="en-GB" sz="1600" dirty="0" smtClean="0">
                          <a:effectLst/>
                          <a:latin typeface="Calibri"/>
                          <a:ea typeface="Times New Roman"/>
                        </a:rPr>
                        <a:t>code)</a:t>
                      </a:r>
                      <a:endParaRPr lang="en-GB" sz="1600" dirty="0">
                        <a:effectLst/>
                        <a:latin typeface="Times New Roman"/>
                        <a:ea typeface="Times New Roman"/>
                      </a:endParaRPr>
                    </a:p>
                  </a:txBody>
                  <a:tcPr marL="68580" marR="68580" marT="0" marB="0"/>
                </a:tc>
                <a:tc>
                  <a:txBody>
                    <a:bodyPr/>
                    <a:lstStyle/>
                    <a:p>
                      <a:pPr algn="l">
                        <a:spcAft>
                          <a:spcPts val="0"/>
                        </a:spcAft>
                        <a:tabLst>
                          <a:tab pos="2743200" algn="ctr"/>
                          <a:tab pos="5486400" algn="r"/>
                        </a:tabLst>
                      </a:pPr>
                      <a:r>
                        <a:rPr lang="en-GB" sz="1600" b="0" dirty="0" smtClean="0">
                          <a:effectLst/>
                          <a:latin typeface="Calibri"/>
                          <a:ea typeface="Times New Roman"/>
                        </a:rPr>
                        <a:t>Procedures </a:t>
                      </a:r>
                      <a:r>
                        <a:rPr lang="en-GB" sz="1600" b="0" dirty="0">
                          <a:effectLst/>
                          <a:latin typeface="Calibri"/>
                          <a:ea typeface="Times New Roman"/>
                        </a:rPr>
                        <a:t>for customs administration </a:t>
                      </a:r>
                      <a:endParaRPr lang="en-GB" sz="1600" b="1" dirty="0">
                        <a:effectLst/>
                        <a:latin typeface="Times New Roman"/>
                        <a:ea typeface="Times New Roman"/>
                      </a:endParaRPr>
                    </a:p>
                  </a:txBody>
                  <a:tcPr marL="68580" marR="68580" marT="0" marB="0"/>
                </a:tc>
                <a:tc>
                  <a:txBody>
                    <a:bodyPr/>
                    <a:lstStyle/>
                    <a:p>
                      <a:pPr algn="just">
                        <a:spcAft>
                          <a:spcPts val="0"/>
                        </a:spcAft>
                      </a:pPr>
                      <a:r>
                        <a:rPr lang="en-GB" sz="1600">
                          <a:effectLst/>
                          <a:latin typeface="Calibri"/>
                          <a:ea typeface="Times New Roman"/>
                          <a:cs typeface="Times New Roman"/>
                        </a:rPr>
                        <a:t>All importers and exporters</a:t>
                      </a:r>
                      <a:endParaRPr lang="en-GB" sz="1600">
                        <a:effectLst/>
                        <a:latin typeface="Arial"/>
                        <a:ea typeface="Times New Roman"/>
                        <a:cs typeface="Times New Roman"/>
                      </a:endParaRPr>
                    </a:p>
                  </a:txBody>
                  <a:tcPr marL="68580" marR="68580" marT="0" marB="0"/>
                </a:tc>
              </a:tr>
              <a:tr h="370840">
                <a:tc>
                  <a:txBody>
                    <a:bodyPr/>
                    <a:lstStyle/>
                    <a:p>
                      <a:pPr algn="l">
                        <a:spcAft>
                          <a:spcPts val="0"/>
                        </a:spcAft>
                      </a:pPr>
                      <a:r>
                        <a:rPr lang="en-GB" sz="1600" dirty="0">
                          <a:effectLst/>
                          <a:latin typeface="Calibri"/>
                          <a:ea typeface="Times New Roman"/>
                        </a:rPr>
                        <a:t>Approximate </a:t>
                      </a:r>
                      <a:r>
                        <a:rPr lang="en-GB" sz="1600" dirty="0" smtClean="0">
                          <a:effectLst/>
                          <a:latin typeface="Calibri"/>
                          <a:ea typeface="Times New Roman"/>
                        </a:rPr>
                        <a:t>on </a:t>
                      </a:r>
                      <a:r>
                        <a:rPr lang="en-GB" sz="1600" dirty="0">
                          <a:effectLst/>
                          <a:latin typeface="Calibri"/>
                          <a:ea typeface="Times New Roman"/>
                        </a:rPr>
                        <a:t>public procurement</a:t>
                      </a:r>
                      <a:endParaRPr lang="en-GB" sz="1600" dirty="0">
                        <a:effectLst/>
                        <a:latin typeface="Times New Roman"/>
                        <a:ea typeface="Times New Roman"/>
                      </a:endParaRPr>
                    </a:p>
                  </a:txBody>
                  <a:tcPr marL="68580" marR="68580" marT="0" marB="0"/>
                </a:tc>
                <a:tc>
                  <a:txBody>
                    <a:bodyPr/>
                    <a:lstStyle/>
                    <a:p>
                      <a:pPr algn="just">
                        <a:spcAft>
                          <a:spcPts val="0"/>
                        </a:spcAft>
                      </a:pPr>
                      <a:r>
                        <a:rPr lang="en-GB" sz="1600">
                          <a:effectLst/>
                          <a:latin typeface="Calibri"/>
                          <a:ea typeface="Times New Roman"/>
                        </a:rPr>
                        <a:t>Opportunities to bid on EU contracts</a:t>
                      </a:r>
                      <a:endParaRPr lang="en-GB" sz="1600">
                        <a:effectLst/>
                        <a:latin typeface="Times New Roman"/>
                        <a:ea typeface="Times New Roman"/>
                      </a:endParaRPr>
                    </a:p>
                    <a:p>
                      <a:pPr algn="just">
                        <a:spcAft>
                          <a:spcPts val="0"/>
                        </a:spcAft>
                      </a:pPr>
                      <a:r>
                        <a:rPr lang="en-GB" sz="1600">
                          <a:effectLst/>
                          <a:latin typeface="Calibri"/>
                          <a:ea typeface="Times New Roman"/>
                          <a:cs typeface="Times New Roman"/>
                        </a:rPr>
                        <a:t> </a:t>
                      </a:r>
                      <a:endParaRPr lang="en-GB" sz="1600">
                        <a:effectLst/>
                        <a:latin typeface="Arial"/>
                        <a:ea typeface="Times New Roman"/>
                        <a:cs typeface="Times New Roman"/>
                      </a:endParaRPr>
                    </a:p>
                  </a:txBody>
                  <a:tcPr marL="68580" marR="68580" marT="0" marB="0"/>
                </a:tc>
                <a:tc>
                  <a:txBody>
                    <a:bodyPr/>
                    <a:lstStyle/>
                    <a:p>
                      <a:pPr algn="just">
                        <a:spcAft>
                          <a:spcPts val="0"/>
                        </a:spcAft>
                      </a:pPr>
                      <a:r>
                        <a:rPr lang="en-GB" sz="1600" dirty="0">
                          <a:effectLst/>
                          <a:latin typeface="Calibri"/>
                          <a:ea typeface="Times New Roman"/>
                          <a:cs typeface="Times New Roman"/>
                        </a:rPr>
                        <a:t>Professional services</a:t>
                      </a:r>
                      <a:endParaRPr lang="en-GB" sz="1600" dirty="0">
                        <a:effectLst/>
                        <a:latin typeface="Arial"/>
                        <a:ea typeface="Times New Roman"/>
                        <a:cs typeface="Times New Roman"/>
                      </a:endParaRPr>
                    </a:p>
                    <a:p>
                      <a:pPr algn="just">
                        <a:spcAft>
                          <a:spcPts val="0"/>
                        </a:spcAft>
                      </a:pPr>
                      <a:r>
                        <a:rPr lang="en-GB" sz="1600" dirty="0">
                          <a:effectLst/>
                          <a:latin typeface="Calibri"/>
                          <a:ea typeface="Times New Roman"/>
                          <a:cs typeface="Times New Roman"/>
                        </a:rPr>
                        <a:t>Construction</a:t>
                      </a:r>
                      <a:endParaRPr lang="en-GB" sz="1600" dirty="0">
                        <a:effectLst/>
                        <a:latin typeface="Arial"/>
                        <a:ea typeface="Times New Roman"/>
                        <a:cs typeface="Times New Roman"/>
                      </a:endParaRPr>
                    </a:p>
                    <a:p>
                      <a:pPr algn="just">
                        <a:spcAft>
                          <a:spcPts val="0"/>
                        </a:spcAft>
                      </a:pPr>
                      <a:r>
                        <a:rPr lang="en-GB" sz="1600" dirty="0">
                          <a:effectLst/>
                          <a:latin typeface="Calibri"/>
                          <a:ea typeface="Times New Roman"/>
                          <a:cs typeface="Times New Roman"/>
                        </a:rPr>
                        <a:t>Manufacturers</a:t>
                      </a:r>
                      <a:endParaRPr lang="en-GB" sz="1600" dirty="0">
                        <a:effectLst/>
                        <a:latin typeface="Arial"/>
                        <a:ea typeface="Times New Roman"/>
                        <a:cs typeface="Times New Roman"/>
                      </a:endParaRPr>
                    </a:p>
                  </a:txBody>
                  <a:tcPr marL="68580" marR="68580" marT="0" marB="0"/>
                </a:tc>
              </a:tr>
              <a:tr h="370840">
                <a:tc>
                  <a:txBody>
                    <a:bodyPr/>
                    <a:lstStyle/>
                    <a:p>
                      <a:pPr algn="l">
                        <a:spcAft>
                          <a:spcPts val="0"/>
                        </a:spcAft>
                      </a:pPr>
                      <a:r>
                        <a:rPr lang="en-GB" sz="1600" dirty="0">
                          <a:effectLst/>
                          <a:latin typeface="Calibri"/>
                          <a:ea typeface="Times New Roman"/>
                        </a:rPr>
                        <a:t>Phasing out of use of certain GIs in Ukraine and third markets</a:t>
                      </a:r>
                      <a:endParaRPr lang="en-GB" sz="1600" dirty="0">
                        <a:effectLst/>
                        <a:latin typeface="Times New Roman"/>
                        <a:ea typeface="Times New Roman"/>
                      </a:endParaRPr>
                    </a:p>
                    <a:p>
                      <a:pPr algn="l">
                        <a:spcAft>
                          <a:spcPts val="0"/>
                        </a:spcAft>
                      </a:pPr>
                      <a:r>
                        <a:rPr lang="en-GB" sz="1600" dirty="0">
                          <a:effectLst/>
                          <a:latin typeface="Calibri"/>
                          <a:ea typeface="Times New Roman"/>
                          <a:cs typeface="Times New Roman"/>
                        </a:rPr>
                        <a:t> </a:t>
                      </a:r>
                      <a:endParaRPr lang="en-GB" sz="1600" dirty="0">
                        <a:effectLst/>
                        <a:latin typeface="Arial"/>
                        <a:ea typeface="Times New Roman"/>
                        <a:cs typeface="Times New Roman"/>
                      </a:endParaRPr>
                    </a:p>
                  </a:txBody>
                  <a:tcPr marL="68580" marR="68580" marT="0" marB="0"/>
                </a:tc>
                <a:tc>
                  <a:txBody>
                    <a:bodyPr/>
                    <a:lstStyle/>
                    <a:p>
                      <a:pPr algn="l">
                        <a:spcAft>
                          <a:spcPts val="0"/>
                        </a:spcAft>
                        <a:tabLst>
                          <a:tab pos="2743200" algn="ctr"/>
                          <a:tab pos="5486400" algn="r"/>
                        </a:tabLst>
                      </a:pPr>
                      <a:r>
                        <a:rPr lang="en-GB" sz="1600" b="0" dirty="0">
                          <a:effectLst/>
                          <a:latin typeface="Calibri"/>
                          <a:ea typeface="Times New Roman"/>
                        </a:rPr>
                        <a:t>Rebranding of products affected by </a:t>
                      </a:r>
                      <a:r>
                        <a:rPr lang="en-GB" sz="1600" b="0" dirty="0" smtClean="0">
                          <a:effectLst/>
                          <a:latin typeface="Calibri"/>
                          <a:ea typeface="Times New Roman"/>
                        </a:rPr>
                        <a:t>GIs </a:t>
                      </a:r>
                      <a:r>
                        <a:rPr lang="en-GB" sz="1600" dirty="0">
                          <a:effectLst/>
                          <a:latin typeface="Calibri"/>
                          <a:ea typeface="Times New Roman"/>
                          <a:cs typeface="Times New Roman"/>
                        </a:rPr>
                        <a:t> </a:t>
                      </a:r>
                      <a:endParaRPr lang="en-GB" sz="1600" dirty="0">
                        <a:effectLst/>
                        <a:latin typeface="Arial"/>
                        <a:ea typeface="Times New Roman"/>
                        <a:cs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Agriculture</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Agro processing sector of manufacturing</a:t>
                      </a:r>
                      <a:endParaRPr lang="en-GB" sz="1600" dirty="0">
                        <a:effectLst/>
                        <a:latin typeface="Arial"/>
                        <a:ea typeface="Times New Roman"/>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12</a:t>
            </a:fld>
            <a:endParaRPr lang="en-US" dirty="0"/>
          </a:p>
        </p:txBody>
      </p:sp>
    </p:spTree>
    <p:extLst>
      <p:ext uri="{BB962C8B-B14F-4D97-AF65-F5344CB8AC3E}">
        <p14:creationId xmlns:p14="http://schemas.microsoft.com/office/powerpoint/2010/main" val="830526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AA/DCFTA </a:t>
            </a:r>
            <a:r>
              <a:rPr lang="en-US" dirty="0" smtClean="0"/>
              <a:t> Audit 2</a:t>
            </a:r>
            <a:endParaRPr lang="en-US"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127476860"/>
              </p:ext>
            </p:extLst>
          </p:nvPr>
        </p:nvGraphicFramePr>
        <p:xfrm>
          <a:off x="301625" y="1371599"/>
          <a:ext cx="8504238" cy="4876800"/>
        </p:xfrm>
        <a:graphic>
          <a:graphicData uri="http://schemas.openxmlformats.org/drawingml/2006/table">
            <a:tbl>
              <a:tblPr firstRow="1" bandRow="1">
                <a:tableStyleId>{5C22544A-7EE6-4342-B048-85BDC9FD1C3A}</a:tableStyleId>
              </a:tblPr>
              <a:tblGrid>
                <a:gridCol w="2834746"/>
                <a:gridCol w="2834746"/>
                <a:gridCol w="2834746"/>
              </a:tblGrid>
              <a:tr h="389504">
                <a:tc>
                  <a:txBody>
                    <a:bodyPr/>
                    <a:lstStyle/>
                    <a:p>
                      <a:pPr algn="just">
                        <a:spcAft>
                          <a:spcPts val="0"/>
                        </a:spcAft>
                      </a:pPr>
                      <a:r>
                        <a:rPr lang="en-GB" sz="1600" b="1" dirty="0">
                          <a:solidFill>
                            <a:schemeClr val="accent4">
                              <a:lumMod val="60000"/>
                              <a:lumOff val="40000"/>
                            </a:schemeClr>
                          </a:solidFill>
                          <a:effectLst/>
                          <a:latin typeface="Calibri"/>
                          <a:ea typeface="Times New Roman"/>
                          <a:cs typeface="Times New Roman"/>
                        </a:rPr>
                        <a:t>Area of Association Agreement</a:t>
                      </a:r>
                      <a:endParaRPr lang="en-GB" sz="1600" dirty="0">
                        <a:solidFill>
                          <a:schemeClr val="accent4">
                            <a:lumMod val="60000"/>
                            <a:lumOff val="40000"/>
                          </a:schemeClr>
                        </a:solidFill>
                        <a:effectLst/>
                        <a:latin typeface="Arial"/>
                        <a:ea typeface="Times New Roman"/>
                        <a:cs typeface="Times New Roman"/>
                      </a:endParaRPr>
                    </a:p>
                  </a:txBody>
                  <a:tcPr marL="68580" marR="68580" marT="0" marB="0"/>
                </a:tc>
                <a:tc>
                  <a:txBody>
                    <a:bodyPr/>
                    <a:lstStyle/>
                    <a:p>
                      <a:pPr algn="just">
                        <a:spcAft>
                          <a:spcPts val="0"/>
                        </a:spcAft>
                      </a:pPr>
                      <a:r>
                        <a:rPr lang="en-GB" sz="1600" b="1" dirty="0">
                          <a:solidFill>
                            <a:schemeClr val="accent4">
                              <a:lumMod val="60000"/>
                              <a:lumOff val="40000"/>
                            </a:schemeClr>
                          </a:solidFill>
                          <a:effectLst/>
                          <a:latin typeface="Calibri"/>
                          <a:ea typeface="Times New Roman"/>
                          <a:cs typeface="Times New Roman"/>
                        </a:rPr>
                        <a:t>Likely Impact on business</a:t>
                      </a:r>
                      <a:endParaRPr lang="en-GB" sz="1600" dirty="0">
                        <a:solidFill>
                          <a:schemeClr val="accent4">
                            <a:lumMod val="60000"/>
                            <a:lumOff val="40000"/>
                          </a:schemeClr>
                        </a:solidFill>
                        <a:effectLst/>
                        <a:latin typeface="Arial"/>
                        <a:ea typeface="Times New Roman"/>
                        <a:cs typeface="Times New Roman"/>
                      </a:endParaRPr>
                    </a:p>
                  </a:txBody>
                  <a:tcPr marL="68580" marR="68580" marT="0" marB="0"/>
                </a:tc>
                <a:tc>
                  <a:txBody>
                    <a:bodyPr/>
                    <a:lstStyle/>
                    <a:p>
                      <a:pPr algn="just">
                        <a:spcAft>
                          <a:spcPts val="0"/>
                        </a:spcAft>
                      </a:pPr>
                      <a:r>
                        <a:rPr lang="en-GB" sz="1600" b="1" dirty="0">
                          <a:solidFill>
                            <a:schemeClr val="accent4">
                              <a:lumMod val="60000"/>
                              <a:lumOff val="40000"/>
                            </a:schemeClr>
                          </a:solidFill>
                          <a:effectLst/>
                          <a:latin typeface="Calibri"/>
                          <a:ea typeface="Times New Roman"/>
                          <a:cs typeface="Times New Roman"/>
                        </a:rPr>
                        <a:t>Sectors potentially </a:t>
                      </a:r>
                      <a:r>
                        <a:rPr lang="en-GB" sz="1600" b="1" dirty="0" smtClean="0">
                          <a:solidFill>
                            <a:schemeClr val="accent4">
                              <a:lumMod val="60000"/>
                              <a:lumOff val="40000"/>
                            </a:schemeClr>
                          </a:solidFill>
                          <a:effectLst/>
                          <a:latin typeface="Calibri"/>
                          <a:ea typeface="Times New Roman"/>
                          <a:cs typeface="Times New Roman"/>
                        </a:rPr>
                        <a:t>affected</a:t>
                      </a:r>
                      <a:endParaRPr lang="en-GB" sz="1600" dirty="0">
                        <a:solidFill>
                          <a:schemeClr val="accent4">
                            <a:lumMod val="60000"/>
                            <a:lumOff val="40000"/>
                          </a:schemeClr>
                        </a:solidFill>
                        <a:effectLst/>
                        <a:latin typeface="Arial"/>
                        <a:ea typeface="Times New Roman"/>
                        <a:cs typeface="Times New Roman"/>
                      </a:endParaRPr>
                    </a:p>
                  </a:txBody>
                  <a:tcPr marL="68580" marR="68580" marT="0" marB="0"/>
                </a:tc>
              </a:tr>
              <a:tr h="1024448">
                <a:tc>
                  <a:txBody>
                    <a:bodyPr/>
                    <a:lstStyle/>
                    <a:p>
                      <a:pPr algn="l">
                        <a:spcAft>
                          <a:spcPts val="0"/>
                        </a:spcAft>
                      </a:pPr>
                      <a:r>
                        <a:rPr lang="en-GB" sz="1600" dirty="0">
                          <a:effectLst/>
                          <a:latin typeface="Calibri"/>
                          <a:ea typeface="Times New Roman"/>
                        </a:rPr>
                        <a:t>Approximation relating to energy </a:t>
                      </a:r>
                      <a:r>
                        <a:rPr lang="en-GB" sz="1600" dirty="0" smtClean="0">
                          <a:effectLst/>
                          <a:latin typeface="Calibri"/>
                          <a:ea typeface="Times New Roman"/>
                        </a:rPr>
                        <a:t>cooperation</a:t>
                      </a:r>
                      <a:r>
                        <a:rPr lang="en-GB" sz="1600" dirty="0">
                          <a:effectLst/>
                          <a:latin typeface="Calibri"/>
                          <a:ea typeface="Times New Roman"/>
                        </a:rPr>
                        <a:t> </a:t>
                      </a:r>
                      <a:endParaRPr lang="en-GB" sz="1600" dirty="0">
                        <a:effectLst/>
                        <a:latin typeface="Times New Roman"/>
                        <a:ea typeface="Times New Roman"/>
                      </a:endParaRPr>
                    </a:p>
                  </a:txBody>
                  <a:tcPr marL="68580" marR="68580" marT="0" marB="0"/>
                </a:tc>
                <a:tc>
                  <a:txBody>
                    <a:bodyPr/>
                    <a:lstStyle/>
                    <a:p>
                      <a:pPr algn="l">
                        <a:spcAft>
                          <a:spcPts val="0"/>
                        </a:spcAft>
                      </a:pPr>
                      <a:r>
                        <a:rPr lang="en-GB" sz="1600" dirty="0" smtClean="0">
                          <a:effectLst/>
                          <a:latin typeface="Calibri"/>
                          <a:ea typeface="Times New Roman"/>
                        </a:rPr>
                        <a:t>Product </a:t>
                      </a:r>
                      <a:r>
                        <a:rPr lang="en-GB" sz="1600" dirty="0">
                          <a:effectLst/>
                          <a:latin typeface="Calibri"/>
                          <a:ea typeface="Times New Roman"/>
                        </a:rPr>
                        <a:t>standards regarding energy and labelling thereof, of products and </a:t>
                      </a:r>
                      <a:r>
                        <a:rPr lang="en-GB" sz="1600" dirty="0" smtClean="0">
                          <a:effectLst/>
                          <a:latin typeface="Calibri"/>
                          <a:ea typeface="Times New Roman"/>
                        </a:rPr>
                        <a:t>buildings</a:t>
                      </a:r>
                      <a:endParaRPr lang="en-GB" sz="1600" dirty="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Manufacturing</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Construction</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Real Estate</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Professional services</a:t>
                      </a:r>
                      <a:endParaRPr lang="en-GB" sz="1600" dirty="0">
                        <a:effectLst/>
                        <a:latin typeface="Arial"/>
                        <a:ea typeface="Times New Roman"/>
                        <a:cs typeface="Times New Roman"/>
                      </a:endParaRPr>
                    </a:p>
                  </a:txBody>
                  <a:tcPr marL="68580" marR="68580" marT="0" marB="0"/>
                </a:tc>
              </a:tr>
              <a:tr h="389504">
                <a:tc>
                  <a:txBody>
                    <a:bodyPr/>
                    <a:lstStyle/>
                    <a:p>
                      <a:pPr algn="l">
                        <a:spcAft>
                          <a:spcPts val="0"/>
                        </a:spcAft>
                      </a:pPr>
                      <a:r>
                        <a:rPr lang="en-GB" sz="1600" dirty="0">
                          <a:effectLst/>
                          <a:latin typeface="Calibri"/>
                          <a:ea typeface="Times New Roman"/>
                        </a:rPr>
                        <a:t>GMO </a:t>
                      </a:r>
                      <a:r>
                        <a:rPr lang="en-GB" sz="1600" dirty="0" smtClean="0">
                          <a:effectLst/>
                          <a:latin typeface="Calibri"/>
                          <a:ea typeface="Times New Roman"/>
                        </a:rPr>
                        <a:t>monitoring</a:t>
                      </a:r>
                      <a:endParaRPr lang="en-GB" sz="1600" dirty="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rPr>
                        <a:t>Use and control of </a:t>
                      </a:r>
                      <a:r>
                        <a:rPr lang="en-GB" sz="1600" dirty="0" smtClean="0">
                          <a:effectLst/>
                          <a:latin typeface="Calibri"/>
                          <a:ea typeface="Times New Roman"/>
                        </a:rPr>
                        <a:t>GMOs</a:t>
                      </a:r>
                      <a:endParaRPr lang="en-GB" sz="1600" dirty="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Agriculture</a:t>
                      </a:r>
                      <a:endParaRPr lang="en-GB" sz="1600" dirty="0">
                        <a:effectLst/>
                        <a:latin typeface="Arial"/>
                        <a:ea typeface="Times New Roman"/>
                        <a:cs typeface="Times New Roman"/>
                      </a:endParaRPr>
                    </a:p>
                  </a:txBody>
                  <a:tcPr marL="68580" marR="68580" marT="0" marB="0"/>
                </a:tc>
              </a:tr>
              <a:tr h="1024448">
                <a:tc>
                  <a:txBody>
                    <a:bodyPr/>
                    <a:lstStyle/>
                    <a:p>
                      <a:pPr algn="l">
                        <a:spcAft>
                          <a:spcPts val="0"/>
                        </a:spcAft>
                      </a:pPr>
                      <a:r>
                        <a:rPr lang="en-GB" sz="1600" dirty="0">
                          <a:effectLst/>
                          <a:latin typeface="Calibri"/>
                          <a:ea typeface="Times New Roman"/>
                        </a:rPr>
                        <a:t>Road transport</a:t>
                      </a:r>
                      <a:endParaRPr lang="en-GB" sz="1600" dirty="0">
                        <a:effectLst/>
                        <a:latin typeface="Times New Roman"/>
                        <a:ea typeface="Times New Roman"/>
                      </a:endParaRPr>
                    </a:p>
                    <a:p>
                      <a:pPr algn="l">
                        <a:spcAft>
                          <a:spcPts val="0"/>
                        </a:spcAft>
                      </a:pPr>
                      <a:r>
                        <a:rPr lang="en-GB" sz="1600" dirty="0">
                          <a:effectLst/>
                          <a:latin typeface="Calibri"/>
                          <a:ea typeface="Times New Roman"/>
                        </a:rPr>
                        <a:t> </a:t>
                      </a:r>
                      <a:endParaRPr lang="en-GB" sz="1600" dirty="0">
                        <a:effectLst/>
                        <a:latin typeface="Times New Roman"/>
                        <a:ea typeface="Times New Roman"/>
                      </a:endParaRPr>
                    </a:p>
                  </a:txBody>
                  <a:tcPr marL="68580" marR="68580" marT="0" marB="0"/>
                </a:tc>
                <a:tc>
                  <a:txBody>
                    <a:bodyPr/>
                    <a:lstStyle/>
                    <a:p>
                      <a:pPr algn="l">
                        <a:spcAft>
                          <a:spcPts val="0"/>
                        </a:spcAft>
                      </a:pPr>
                      <a:r>
                        <a:rPr lang="en-GB" sz="1600">
                          <a:effectLst/>
                          <a:latin typeface="Calibri"/>
                          <a:ea typeface="Times New Roman"/>
                        </a:rPr>
                        <a:t>Road and vehicle safety</a:t>
                      </a:r>
                      <a:endParaRPr lang="en-GB" sz="160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Transport</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Wholesale/retail</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Manufactures (of dangerous products in particular)</a:t>
                      </a:r>
                      <a:endParaRPr lang="en-GB" sz="1600" dirty="0">
                        <a:effectLst/>
                        <a:latin typeface="Arial"/>
                        <a:ea typeface="Times New Roman"/>
                        <a:cs typeface="Times New Roman"/>
                      </a:endParaRPr>
                    </a:p>
                  </a:txBody>
                  <a:tcPr marL="68580" marR="68580" marT="0" marB="0"/>
                </a:tc>
              </a:tr>
              <a:tr h="512224">
                <a:tc>
                  <a:txBody>
                    <a:bodyPr/>
                    <a:lstStyle/>
                    <a:p>
                      <a:pPr algn="l">
                        <a:spcAft>
                          <a:spcPts val="0"/>
                        </a:spcAft>
                      </a:pPr>
                      <a:r>
                        <a:rPr lang="en-GB" sz="1600" dirty="0">
                          <a:effectLst/>
                          <a:latin typeface="Calibri"/>
                          <a:ea typeface="Times New Roman"/>
                        </a:rPr>
                        <a:t>Company law, </a:t>
                      </a:r>
                      <a:r>
                        <a:rPr lang="en-GB" sz="1600" dirty="0" smtClean="0">
                          <a:effectLst/>
                          <a:latin typeface="Calibri"/>
                          <a:ea typeface="Times New Roman"/>
                        </a:rPr>
                        <a:t>corp. </a:t>
                      </a:r>
                      <a:r>
                        <a:rPr lang="en-GB" sz="1600" dirty="0">
                          <a:effectLst/>
                          <a:latin typeface="Calibri"/>
                          <a:ea typeface="Times New Roman"/>
                        </a:rPr>
                        <a:t>governance, accounting and </a:t>
                      </a:r>
                      <a:r>
                        <a:rPr lang="en-GB" sz="1600" dirty="0" smtClean="0">
                          <a:effectLst/>
                          <a:latin typeface="Calibri"/>
                          <a:ea typeface="Times New Roman"/>
                        </a:rPr>
                        <a:t>auditing</a:t>
                      </a:r>
                      <a:endParaRPr lang="en-GB" sz="1600" dirty="0">
                        <a:effectLst/>
                        <a:latin typeface="Times New Roman"/>
                        <a:ea typeface="Times New Roman"/>
                      </a:endParaRPr>
                    </a:p>
                  </a:txBody>
                  <a:tcPr marL="68580" marR="68580" marT="0" marB="0"/>
                </a:tc>
                <a:tc>
                  <a:txBody>
                    <a:bodyPr/>
                    <a:lstStyle/>
                    <a:p>
                      <a:pPr algn="l">
                        <a:spcAft>
                          <a:spcPts val="0"/>
                        </a:spcAft>
                      </a:pPr>
                      <a:r>
                        <a:rPr lang="en-GB" sz="1600">
                          <a:effectLst/>
                          <a:latin typeface="Calibri"/>
                          <a:ea typeface="Times New Roman"/>
                        </a:rPr>
                        <a:t>Changes in corporate governance</a:t>
                      </a:r>
                      <a:endParaRPr lang="en-GB" sz="160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All</a:t>
                      </a:r>
                      <a:endParaRPr lang="en-GB" sz="1600" dirty="0">
                        <a:effectLst/>
                        <a:latin typeface="Arial"/>
                        <a:ea typeface="Times New Roman"/>
                        <a:cs typeface="Times New Roman"/>
                      </a:endParaRPr>
                    </a:p>
                  </a:txBody>
                  <a:tcPr marL="68580" marR="68580" marT="0" marB="0"/>
                </a:tc>
              </a:tr>
              <a:tr h="768336">
                <a:tc>
                  <a:txBody>
                    <a:bodyPr/>
                    <a:lstStyle/>
                    <a:p>
                      <a:pPr algn="l">
                        <a:spcAft>
                          <a:spcPts val="0"/>
                        </a:spcAft>
                      </a:pPr>
                      <a:r>
                        <a:rPr lang="en-GB" sz="1600" dirty="0">
                          <a:effectLst/>
                          <a:latin typeface="Calibri"/>
                          <a:ea typeface="Times New Roman"/>
                        </a:rPr>
                        <a:t>Environment</a:t>
                      </a:r>
                      <a:endParaRPr lang="en-GB" sz="1600" dirty="0">
                        <a:effectLst/>
                        <a:latin typeface="Times New Roman"/>
                        <a:ea typeface="Times New Roman"/>
                      </a:endParaRPr>
                    </a:p>
                  </a:txBody>
                  <a:tcPr marL="68580" marR="68580" marT="0" marB="0"/>
                </a:tc>
                <a:tc>
                  <a:txBody>
                    <a:bodyPr/>
                    <a:lstStyle/>
                    <a:p>
                      <a:pPr algn="l">
                        <a:spcAft>
                          <a:spcPts val="0"/>
                        </a:spcAft>
                      </a:pPr>
                      <a:r>
                        <a:rPr lang="fr-FR" sz="1600" dirty="0" smtClean="0">
                          <a:effectLst/>
                          <a:latin typeface="Calibri"/>
                          <a:ea typeface="Times New Roman"/>
                        </a:rPr>
                        <a:t>Control of </a:t>
                      </a:r>
                      <a:r>
                        <a:rPr lang="fr-FR" sz="1600" dirty="0" err="1" smtClean="0">
                          <a:effectLst/>
                          <a:latin typeface="Calibri"/>
                          <a:ea typeface="Times New Roman"/>
                        </a:rPr>
                        <a:t>industrial</a:t>
                      </a:r>
                      <a:r>
                        <a:rPr lang="fr-FR" sz="1600" dirty="0" smtClean="0">
                          <a:effectLst/>
                          <a:latin typeface="Calibri"/>
                          <a:ea typeface="Times New Roman"/>
                        </a:rPr>
                        <a:t> </a:t>
                      </a:r>
                      <a:r>
                        <a:rPr lang="fr-FR" sz="1600" dirty="0">
                          <a:effectLst/>
                          <a:latin typeface="Calibri"/>
                          <a:ea typeface="Times New Roman"/>
                        </a:rPr>
                        <a:t>pollutions and </a:t>
                      </a:r>
                      <a:r>
                        <a:rPr lang="fr-FR" sz="1600" dirty="0" err="1" smtClean="0">
                          <a:effectLst/>
                          <a:latin typeface="Calibri"/>
                          <a:ea typeface="Times New Roman"/>
                        </a:rPr>
                        <a:t>hazards</a:t>
                      </a:r>
                      <a:r>
                        <a:rPr lang="fr-FR" sz="1600" dirty="0" smtClean="0">
                          <a:effectLst/>
                          <a:latin typeface="Calibri"/>
                          <a:ea typeface="Times New Roman"/>
                        </a:rPr>
                        <a:t> (</a:t>
                      </a:r>
                      <a:r>
                        <a:rPr lang="fr-FR" sz="1600" dirty="0" err="1" smtClean="0">
                          <a:effectLst/>
                          <a:latin typeface="Calibri"/>
                          <a:ea typeface="Times New Roman"/>
                        </a:rPr>
                        <a:t>vehicle</a:t>
                      </a:r>
                      <a:r>
                        <a:rPr lang="fr-FR" sz="1600" dirty="0" smtClean="0">
                          <a:effectLst/>
                          <a:latin typeface="Calibri"/>
                          <a:ea typeface="Times New Roman"/>
                        </a:rPr>
                        <a:t> </a:t>
                      </a:r>
                      <a:r>
                        <a:rPr lang="fr-FR" sz="1600" dirty="0" err="1" smtClean="0">
                          <a:effectLst/>
                          <a:latin typeface="Calibri"/>
                          <a:ea typeface="Times New Roman"/>
                        </a:rPr>
                        <a:t>emissions</a:t>
                      </a:r>
                      <a:r>
                        <a:rPr lang="fr-FR" sz="1600" dirty="0" smtClean="0">
                          <a:effectLst/>
                          <a:latin typeface="Calibri"/>
                          <a:ea typeface="Times New Roman"/>
                        </a:rPr>
                        <a:t> </a:t>
                      </a:r>
                      <a:r>
                        <a:rPr lang="fr-FR" sz="1600" dirty="0" err="1" smtClean="0">
                          <a:effectLst/>
                          <a:latin typeface="Calibri"/>
                          <a:ea typeface="Times New Roman"/>
                        </a:rPr>
                        <a:t>waste</a:t>
                      </a:r>
                      <a:r>
                        <a:rPr lang="fr-FR" sz="1600" dirty="0" smtClean="0">
                          <a:effectLst/>
                          <a:latin typeface="Calibri"/>
                          <a:ea typeface="Times New Roman"/>
                        </a:rPr>
                        <a:t> and </a:t>
                      </a:r>
                      <a:r>
                        <a:rPr lang="fr-FR" sz="1600" dirty="0" err="1" smtClean="0">
                          <a:effectLst/>
                          <a:latin typeface="Calibri"/>
                          <a:ea typeface="Times New Roman"/>
                        </a:rPr>
                        <a:t>waste</a:t>
                      </a:r>
                      <a:r>
                        <a:rPr lang="fr-FR" sz="1600" dirty="0" smtClean="0">
                          <a:effectLst/>
                          <a:latin typeface="Calibri"/>
                          <a:ea typeface="Times New Roman"/>
                        </a:rPr>
                        <a:t> water)</a:t>
                      </a:r>
                      <a:endParaRPr lang="en-GB" sz="1600" dirty="0">
                        <a:effectLst/>
                        <a:latin typeface="Times New Roman"/>
                        <a:ea typeface="Times New Roman"/>
                      </a:endParaRPr>
                    </a:p>
                  </a:txBody>
                  <a:tcPr marL="68580" marR="68580" marT="0" marB="0"/>
                </a:tc>
                <a:tc>
                  <a:txBody>
                    <a:bodyPr/>
                    <a:lstStyle/>
                    <a:p>
                      <a:pPr algn="l">
                        <a:spcAft>
                          <a:spcPts val="0"/>
                        </a:spcAft>
                      </a:pPr>
                      <a:r>
                        <a:rPr lang="en-GB" sz="1600" dirty="0">
                          <a:effectLst/>
                          <a:latin typeface="Calibri"/>
                          <a:ea typeface="Times New Roman"/>
                          <a:cs typeface="Times New Roman"/>
                        </a:rPr>
                        <a:t>Transport</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Manufacturing (</a:t>
                      </a:r>
                      <a:r>
                        <a:rPr lang="en-GB" sz="1600" dirty="0" err="1">
                          <a:effectLst/>
                          <a:latin typeface="Calibri"/>
                          <a:ea typeface="Times New Roman"/>
                          <a:cs typeface="Times New Roman"/>
                        </a:rPr>
                        <a:t>esp</a:t>
                      </a:r>
                      <a:r>
                        <a:rPr lang="en-GB" sz="1600" dirty="0">
                          <a:effectLst/>
                          <a:latin typeface="Calibri"/>
                          <a:ea typeface="Times New Roman"/>
                          <a:cs typeface="Times New Roman"/>
                        </a:rPr>
                        <a:t> chemicals)</a:t>
                      </a:r>
                      <a:endParaRPr lang="en-GB" sz="1600" dirty="0">
                        <a:effectLst/>
                        <a:latin typeface="Arial"/>
                        <a:ea typeface="Times New Roman"/>
                        <a:cs typeface="Times New Roman"/>
                      </a:endParaRPr>
                    </a:p>
                    <a:p>
                      <a:pPr algn="l">
                        <a:spcAft>
                          <a:spcPts val="0"/>
                        </a:spcAft>
                      </a:pPr>
                      <a:r>
                        <a:rPr lang="en-GB" sz="1600" dirty="0">
                          <a:effectLst/>
                          <a:latin typeface="Calibri"/>
                          <a:ea typeface="Times New Roman"/>
                          <a:cs typeface="Times New Roman"/>
                        </a:rPr>
                        <a:t>Agriculture</a:t>
                      </a:r>
                      <a:endParaRPr lang="en-GB" sz="1600" dirty="0">
                        <a:effectLst/>
                        <a:latin typeface="Arial"/>
                        <a:ea typeface="Times New Roman"/>
                        <a:cs typeface="Times New Roman"/>
                      </a:endParaRPr>
                    </a:p>
                  </a:txBody>
                  <a:tcPr marL="68580" marR="68580" marT="0" marB="0"/>
                </a:tc>
              </a:tr>
              <a:tr h="768336">
                <a:tc>
                  <a:txBody>
                    <a:bodyPr/>
                    <a:lstStyle/>
                    <a:p>
                      <a:pPr algn="l">
                        <a:spcAft>
                          <a:spcPts val="0"/>
                        </a:spcAft>
                      </a:pPr>
                      <a:r>
                        <a:rPr lang="en-GB" sz="1600" dirty="0" smtClean="0">
                          <a:effectLst/>
                          <a:latin typeface="Calibri"/>
                          <a:ea typeface="Times New Roman"/>
                          <a:cs typeface="Calibri"/>
                        </a:rPr>
                        <a:t>Health and safety</a:t>
                      </a:r>
                      <a:endParaRPr lang="en-GB" sz="1600" dirty="0">
                        <a:effectLst/>
                        <a:latin typeface="Calibri"/>
                        <a:ea typeface="Times New Roman"/>
                        <a:cs typeface="Calibri"/>
                      </a:endParaRPr>
                    </a:p>
                  </a:txBody>
                  <a:tcPr marL="68580" marR="68580" marT="0" marB="0"/>
                </a:tc>
                <a:tc>
                  <a:txBody>
                    <a:bodyPr/>
                    <a:lstStyle/>
                    <a:p>
                      <a:pPr algn="l">
                        <a:spcAft>
                          <a:spcPts val="0"/>
                        </a:spcAft>
                      </a:pPr>
                      <a:r>
                        <a:rPr lang="en-GB" sz="1600" dirty="0" smtClean="0">
                          <a:effectLst/>
                          <a:latin typeface="Calibri"/>
                          <a:ea typeface="Times New Roman"/>
                          <a:cs typeface="Calibri"/>
                        </a:rPr>
                        <a:t>Safety and health of workers at work,, use of work equipment, personal protective equipment</a:t>
                      </a:r>
                      <a:endParaRPr lang="en-GB" sz="1600" dirty="0">
                        <a:effectLst/>
                        <a:latin typeface="Calibri"/>
                        <a:ea typeface="Times New Roman"/>
                        <a:cs typeface="Calibri"/>
                      </a:endParaRPr>
                    </a:p>
                  </a:txBody>
                  <a:tcPr marL="68580" marR="68580" marT="0" marB="0"/>
                </a:tc>
                <a:tc>
                  <a:txBody>
                    <a:bodyPr/>
                    <a:lstStyle/>
                    <a:p>
                      <a:pPr algn="l">
                        <a:spcAft>
                          <a:spcPts val="0"/>
                        </a:spcAft>
                      </a:pPr>
                      <a:r>
                        <a:rPr lang="en-GB" sz="1600" dirty="0" smtClean="0">
                          <a:effectLst/>
                          <a:latin typeface="Calibri"/>
                          <a:ea typeface="Times New Roman"/>
                          <a:cs typeface="Calibri"/>
                        </a:rPr>
                        <a:t>All sectors</a:t>
                      </a:r>
                    </a:p>
                    <a:p>
                      <a:pPr algn="l">
                        <a:spcAft>
                          <a:spcPts val="0"/>
                        </a:spcAft>
                      </a:pPr>
                      <a:r>
                        <a:rPr lang="en-GB" sz="1600" dirty="0" smtClean="0">
                          <a:effectLst/>
                          <a:latin typeface="Calibri"/>
                          <a:ea typeface="Times New Roman"/>
                          <a:cs typeface="Calibri"/>
                        </a:rPr>
                        <a:t>Especially</a:t>
                      </a:r>
                      <a:r>
                        <a:rPr lang="en-GB" sz="1600" baseline="0" dirty="0" smtClean="0">
                          <a:effectLst/>
                          <a:latin typeface="Calibri"/>
                          <a:ea typeface="Times New Roman"/>
                          <a:cs typeface="Calibri"/>
                        </a:rPr>
                        <a:t> construction</a:t>
                      </a:r>
                    </a:p>
                    <a:p>
                      <a:pPr algn="l">
                        <a:spcAft>
                          <a:spcPts val="0"/>
                        </a:spcAft>
                      </a:pPr>
                      <a:r>
                        <a:rPr lang="en-GB" sz="1600" dirty="0" smtClean="0">
                          <a:effectLst/>
                          <a:latin typeface="Calibri"/>
                          <a:ea typeface="Times New Roman"/>
                          <a:cs typeface="Times New Roman"/>
                        </a:rPr>
                        <a:t>Manufacturing (</a:t>
                      </a:r>
                      <a:r>
                        <a:rPr lang="en-GB" sz="1600" dirty="0" err="1" smtClean="0">
                          <a:effectLst/>
                          <a:latin typeface="Calibri"/>
                          <a:ea typeface="Times New Roman"/>
                          <a:cs typeface="Times New Roman"/>
                        </a:rPr>
                        <a:t>esp</a:t>
                      </a:r>
                      <a:r>
                        <a:rPr lang="en-GB" sz="1600" dirty="0" smtClean="0">
                          <a:effectLst/>
                          <a:latin typeface="Calibri"/>
                          <a:ea typeface="Times New Roman"/>
                          <a:cs typeface="Times New Roman"/>
                        </a:rPr>
                        <a:t> chemicals)</a:t>
                      </a:r>
                      <a:endParaRPr lang="en-GB" sz="1600" dirty="0">
                        <a:effectLst/>
                        <a:latin typeface="Arial"/>
                        <a:ea typeface="Times New Roman"/>
                        <a:cs typeface="Times New Roman"/>
                      </a:endParaRPr>
                    </a:p>
                  </a:txBody>
                  <a:tcPr marL="68580" marR="68580" marT="0" marB="0"/>
                </a:tc>
              </a:tr>
            </a:tbl>
          </a:graphicData>
        </a:graphic>
      </p:graphicFrame>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13</a:t>
            </a:fld>
            <a:endParaRPr lang="en-US" dirty="0"/>
          </a:p>
        </p:txBody>
      </p:sp>
    </p:spTree>
    <p:extLst>
      <p:ext uri="{BB962C8B-B14F-4D97-AF65-F5344CB8AC3E}">
        <p14:creationId xmlns:p14="http://schemas.microsoft.com/office/powerpoint/2010/main" val="11824307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04800" y="304801"/>
            <a:ext cx="8534400" cy="609600"/>
          </a:xfrm>
        </p:spPr>
        <p:txBody>
          <a:bodyPr/>
          <a:lstStyle/>
          <a:p>
            <a:r>
              <a:rPr lang="en-US" sz="2800" dirty="0" smtClean="0"/>
              <a:t>SME Survey – Level of Understanding of AA/DCFTA</a:t>
            </a:r>
            <a:endParaRPr lang="en-US" sz="2800" dirty="0"/>
          </a:p>
        </p:txBody>
      </p:sp>
      <p:sp>
        <p:nvSpPr>
          <p:cNvPr id="4" name="Slide Number Placeholder 3"/>
          <p:cNvSpPr>
            <a:spLocks noGrp="1"/>
          </p:cNvSpPr>
          <p:nvPr>
            <p:ph type="sldNum" sz="quarter" idx="12"/>
          </p:nvPr>
        </p:nvSpPr>
        <p:spPr/>
        <p:txBody>
          <a:bodyPr/>
          <a:lstStyle/>
          <a:p>
            <a:pPr>
              <a:defRPr/>
            </a:pPr>
            <a:fld id="{D903254C-8264-4237-A55D-DB86F001AB96}" type="slidenum">
              <a:rPr lang="en-US" smtClean="0"/>
              <a:pPr>
                <a:defRPr/>
              </a:pPr>
              <a:t>14</a:t>
            </a:fld>
            <a:endParaRPr lang="en-US" dirty="0"/>
          </a:p>
        </p:txBody>
      </p:sp>
      <p:sp>
        <p:nvSpPr>
          <p:cNvPr id="11" name="TextBox 10"/>
          <p:cNvSpPr txBox="1"/>
          <p:nvPr/>
        </p:nvSpPr>
        <p:spPr>
          <a:xfrm>
            <a:off x="381000" y="5053011"/>
            <a:ext cx="8534400" cy="1323439"/>
          </a:xfrm>
          <a:prstGeom prst="rect">
            <a:avLst/>
          </a:prstGeom>
          <a:noFill/>
        </p:spPr>
        <p:txBody>
          <a:bodyPr wrap="square" rtlCol="0">
            <a:spAutoFit/>
          </a:bodyPr>
          <a:lstStyle/>
          <a:p>
            <a:pPr algn="ctr"/>
            <a:r>
              <a:rPr lang="en-GB" sz="2000" b="1" u="sng" dirty="0" smtClean="0"/>
              <a:t>Summary of Findings</a:t>
            </a:r>
          </a:p>
          <a:p>
            <a:pPr marL="228600" indent="-228600">
              <a:buFont typeface="+mj-lt"/>
              <a:buAutoNum type="arabicPeriod"/>
            </a:pPr>
            <a:r>
              <a:rPr lang="en-GB" sz="2000" dirty="0" smtClean="0"/>
              <a:t>no </a:t>
            </a:r>
            <a:r>
              <a:rPr lang="en-GB" sz="2000" dirty="0"/>
              <a:t>understanding of the scale </a:t>
            </a:r>
          </a:p>
          <a:p>
            <a:pPr marL="228600" indent="-228600">
              <a:buFont typeface="+mj-lt"/>
              <a:buAutoNum type="arabicPeriod"/>
            </a:pPr>
            <a:r>
              <a:rPr lang="en-GB" sz="2000" dirty="0" smtClean="0"/>
              <a:t>little </a:t>
            </a:r>
            <a:r>
              <a:rPr lang="en-GB" sz="2000" dirty="0"/>
              <a:t>or no understanding of specific scope and </a:t>
            </a:r>
            <a:r>
              <a:rPr lang="en-GB" sz="2000" dirty="0" smtClean="0"/>
              <a:t>coverage</a:t>
            </a:r>
            <a:endParaRPr lang="en-GB" sz="2000" dirty="0"/>
          </a:p>
          <a:p>
            <a:pPr marL="228600" indent="-228600">
              <a:buFont typeface="+mj-lt"/>
              <a:buAutoNum type="arabicPeriod"/>
            </a:pPr>
            <a:r>
              <a:rPr lang="en-GB" sz="2000" dirty="0" smtClean="0"/>
              <a:t>limited </a:t>
            </a:r>
            <a:r>
              <a:rPr lang="en-GB" sz="2000" dirty="0"/>
              <a:t>resources available </a:t>
            </a:r>
            <a:r>
              <a:rPr lang="en-GB" sz="2000" dirty="0" smtClean="0"/>
              <a:t>for needed changes</a:t>
            </a:r>
            <a:endParaRPr lang="en-GB" sz="2000" dirty="0"/>
          </a:p>
        </p:txBody>
      </p:sp>
      <p:graphicFrame>
        <p:nvGraphicFramePr>
          <p:cNvPr id="6" name="Object 894"/>
          <p:cNvGraphicFramePr>
            <a:graphicFrameLocks/>
          </p:cNvGraphicFramePr>
          <p:nvPr>
            <p:extLst>
              <p:ext uri="{D42A27DB-BD31-4B8C-83A1-F6EECF244321}">
                <p14:modId xmlns:p14="http://schemas.microsoft.com/office/powerpoint/2010/main" val="2871295561"/>
              </p:ext>
            </p:extLst>
          </p:nvPr>
        </p:nvGraphicFramePr>
        <p:xfrm>
          <a:off x="4724400" y="1295400"/>
          <a:ext cx="4038600" cy="320357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Диаграмма 31"/>
          <p:cNvGraphicFramePr>
            <a:graphicFrameLocks/>
          </p:cNvGraphicFramePr>
          <p:nvPr>
            <p:extLst>
              <p:ext uri="{D42A27DB-BD31-4B8C-83A1-F6EECF244321}">
                <p14:modId xmlns:p14="http://schemas.microsoft.com/office/powerpoint/2010/main" val="4259226672"/>
              </p:ext>
            </p:extLst>
          </p:nvPr>
        </p:nvGraphicFramePr>
        <p:xfrm>
          <a:off x="381000" y="1295400"/>
          <a:ext cx="4114800" cy="375761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7888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34400" cy="914400"/>
          </a:xfrm>
        </p:spPr>
        <p:txBody>
          <a:bodyPr/>
          <a:lstStyle/>
          <a:p>
            <a:r>
              <a:rPr lang="en-US" sz="3200" dirty="0"/>
              <a:t>After signature (June 2014) of AA/DCFTA – CSO National Platform </a:t>
            </a:r>
            <a:r>
              <a:rPr lang="en-US" sz="3200" dirty="0" smtClean="0"/>
              <a:t>actions:</a:t>
            </a:r>
            <a:endParaRPr lang="en-US" sz="3200" dirty="0"/>
          </a:p>
        </p:txBody>
      </p:sp>
      <p:sp>
        <p:nvSpPr>
          <p:cNvPr id="3" name="Content Placeholder 2"/>
          <p:cNvSpPr>
            <a:spLocks noGrp="1"/>
          </p:cNvSpPr>
          <p:nvPr>
            <p:ph sz="quarter" idx="1"/>
          </p:nvPr>
        </p:nvSpPr>
        <p:spPr>
          <a:xfrm>
            <a:off x="301752" y="1527048"/>
            <a:ext cx="8503920" cy="4949952"/>
          </a:xfrm>
        </p:spPr>
        <p:txBody>
          <a:bodyPr/>
          <a:lstStyle/>
          <a:p>
            <a:pPr lvl="0"/>
            <a:r>
              <a:rPr lang="en-US" sz="2000" dirty="0" smtClean="0"/>
              <a:t>6 </a:t>
            </a:r>
            <a:r>
              <a:rPr lang="en-US" sz="2000" dirty="0"/>
              <a:t>000 leaflets about the DCFTA and AA</a:t>
            </a:r>
          </a:p>
          <a:p>
            <a:pPr lvl="0"/>
            <a:r>
              <a:rPr lang="en-US" sz="2000" dirty="0"/>
              <a:t>1,000 brochures about AA/DCFTA </a:t>
            </a:r>
          </a:p>
          <a:p>
            <a:pPr lvl="0"/>
            <a:r>
              <a:rPr lang="en-US" sz="2000" dirty="0"/>
              <a:t>800,000 postal cards about </a:t>
            </a:r>
            <a:r>
              <a:rPr lang="en-US" sz="2000" dirty="0" smtClean="0"/>
              <a:t>the</a:t>
            </a:r>
          </a:p>
          <a:p>
            <a:pPr marL="0" lvl="0" indent="0">
              <a:buNone/>
            </a:pPr>
            <a:r>
              <a:rPr lang="en-US" sz="2000" dirty="0" smtClean="0"/>
              <a:t> </a:t>
            </a:r>
            <a:r>
              <a:rPr lang="en-US" sz="2000" dirty="0"/>
              <a:t>benefits of the EU Association </a:t>
            </a:r>
            <a:r>
              <a:rPr lang="en-US" sz="2000" dirty="0" smtClean="0"/>
              <a:t>Agreement</a:t>
            </a:r>
            <a:endParaRPr lang="en-US" sz="2000" dirty="0"/>
          </a:p>
          <a:p>
            <a:pPr lvl="0"/>
            <a:r>
              <a:rPr lang="en-US" sz="2000" dirty="0"/>
              <a:t>12 posters and 40 000 EU binders </a:t>
            </a:r>
          </a:p>
          <a:p>
            <a:pPr lvl="0"/>
            <a:r>
              <a:rPr lang="en-US" sz="2000" dirty="0"/>
              <a:t>8 editions of the ''European Objective</a:t>
            </a:r>
            <a:r>
              <a:rPr lang="en-US" sz="2000" dirty="0" smtClean="0"/>
              <a:t>'‘</a:t>
            </a:r>
          </a:p>
          <a:p>
            <a:pPr marL="0" lvl="0" indent="0">
              <a:buNone/>
            </a:pPr>
            <a:r>
              <a:rPr lang="en-US" sz="2000" dirty="0" smtClean="0"/>
              <a:t> </a:t>
            </a:r>
            <a:r>
              <a:rPr lang="en-US" sz="2000" dirty="0"/>
              <a:t>newspaper in </a:t>
            </a:r>
            <a:r>
              <a:rPr lang="en-US" sz="2000" dirty="0" smtClean="0"/>
              <a:t>RO and RU </a:t>
            </a:r>
          </a:p>
          <a:p>
            <a:pPr marL="0" lvl="0" indent="0">
              <a:buNone/>
            </a:pPr>
            <a:r>
              <a:rPr lang="en-US" sz="2000" dirty="0" smtClean="0"/>
              <a:t>(</a:t>
            </a:r>
            <a:r>
              <a:rPr lang="en-US" sz="2000" dirty="0"/>
              <a:t>100 000 copies published and distributed </a:t>
            </a:r>
          </a:p>
          <a:p>
            <a:pPr lvl="0"/>
            <a:r>
              <a:rPr lang="en-US" sz="2000" dirty="0"/>
              <a:t>intensively broadcasted on TV stations </a:t>
            </a:r>
            <a:endParaRPr lang="en-US" sz="2000" dirty="0" smtClean="0"/>
          </a:p>
          <a:p>
            <a:pPr marL="0" lvl="0" indent="0">
              <a:buNone/>
            </a:pPr>
            <a:r>
              <a:rPr lang="en-US" sz="2000" dirty="0" smtClean="0"/>
              <a:t>with </a:t>
            </a:r>
            <a:r>
              <a:rPr lang="en-US" sz="2000" dirty="0"/>
              <a:t>national </a:t>
            </a:r>
            <a:r>
              <a:rPr lang="en-US" sz="2000" dirty="0" smtClean="0"/>
              <a:t>coverage door-to-door </a:t>
            </a:r>
            <a:r>
              <a:rPr lang="en-US" sz="2000" dirty="0"/>
              <a:t>campaign, “Euro-buss” in 70 localities of </a:t>
            </a:r>
            <a:r>
              <a:rPr lang="en-US" sz="2000" dirty="0" smtClean="0"/>
              <a:t>Moldova; </a:t>
            </a:r>
            <a:endParaRPr lang="en-US" sz="2000" dirty="0"/>
          </a:p>
          <a:p>
            <a:pPr lvl="0"/>
            <a:r>
              <a:rPr lang="en-US" sz="2000" dirty="0"/>
              <a:t>Platform supported of the newly created European Informational </a:t>
            </a:r>
            <a:r>
              <a:rPr lang="en-US" sz="2000" dirty="0" err="1"/>
              <a:t>Centres</a:t>
            </a:r>
            <a:r>
              <a:rPr lang="en-US" sz="2000" dirty="0"/>
              <a:t> in Chisinau, </a:t>
            </a:r>
            <a:r>
              <a:rPr lang="en-US" sz="2000" dirty="0" err="1"/>
              <a:t>Comrat</a:t>
            </a:r>
            <a:r>
              <a:rPr lang="en-US" sz="2000" dirty="0"/>
              <a:t>, Balti and </a:t>
            </a:r>
            <a:r>
              <a:rPr lang="en-US" sz="2000" dirty="0" err="1"/>
              <a:t>Cahul</a:t>
            </a:r>
            <a:r>
              <a:rPr lang="en-US" sz="2000" dirty="0"/>
              <a:t> including the “Days of European Culture”,  </a:t>
            </a:r>
            <a:r>
              <a:rPr lang="en-US" sz="2000" u="sng" dirty="0">
                <a:hlinkClick r:id="rId2"/>
              </a:rPr>
              <a:t>www.infoeuropa.md</a:t>
            </a:r>
            <a:r>
              <a:rPr lang="en-US" sz="2000" dirty="0"/>
              <a:t> - web </a:t>
            </a:r>
            <a:r>
              <a:rPr lang="en-US" sz="2000" dirty="0" smtClean="0"/>
              <a:t>portal</a:t>
            </a:r>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15</a:t>
            </a:fld>
            <a:endParaRPr lang="en-US" dirty="0"/>
          </a:p>
        </p:txBody>
      </p:sp>
      <p:pic>
        <p:nvPicPr>
          <p:cNvPr id="6" name="Picture 5"/>
          <p:cNvPicPr>
            <a:picLocks noChangeAspect="1"/>
          </p:cNvPicPr>
          <p:nvPr/>
        </p:nvPicPr>
        <p:blipFill>
          <a:blip r:embed="rId3"/>
          <a:stretch>
            <a:fillRect/>
          </a:stretch>
        </p:blipFill>
        <p:spPr>
          <a:xfrm>
            <a:off x="4756373" y="1143000"/>
            <a:ext cx="4142930" cy="3781343"/>
          </a:xfrm>
          <a:prstGeom prst="rect">
            <a:avLst/>
          </a:prstGeom>
        </p:spPr>
      </p:pic>
    </p:spTree>
    <p:extLst>
      <p:ext uri="{BB962C8B-B14F-4D97-AF65-F5344CB8AC3E}">
        <p14:creationId xmlns:p14="http://schemas.microsoft.com/office/powerpoint/2010/main" val="816140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1625" y="1524000"/>
            <a:ext cx="4040188" cy="732974"/>
          </a:xfrm>
        </p:spPr>
        <p:txBody>
          <a:bodyPr/>
          <a:lstStyle/>
          <a:p>
            <a:r>
              <a:rPr lang="en-US" dirty="0" smtClean="0"/>
              <a:t>National Platform </a:t>
            </a:r>
            <a:endParaRPr lang="en-US" dirty="0"/>
          </a:p>
        </p:txBody>
      </p:sp>
      <p:sp>
        <p:nvSpPr>
          <p:cNvPr id="3" name="Text Placeholder 2"/>
          <p:cNvSpPr>
            <a:spLocks noGrp="1"/>
          </p:cNvSpPr>
          <p:nvPr>
            <p:ph type="body" sz="half" idx="3"/>
          </p:nvPr>
        </p:nvSpPr>
        <p:spPr/>
        <p:txBody>
          <a:bodyPr/>
          <a:lstStyle/>
          <a:p>
            <a:r>
              <a:rPr lang="en-US" dirty="0" smtClean="0"/>
              <a:t>Governments and Authorities</a:t>
            </a:r>
            <a:endParaRPr lang="en-US" dirty="0"/>
          </a:p>
        </p:txBody>
      </p:sp>
      <p:sp>
        <p:nvSpPr>
          <p:cNvPr id="4" name="Content Placeholder 3"/>
          <p:cNvSpPr>
            <a:spLocks noGrp="1"/>
          </p:cNvSpPr>
          <p:nvPr>
            <p:ph sz="quarter" idx="2"/>
          </p:nvPr>
        </p:nvSpPr>
        <p:spPr>
          <a:xfrm>
            <a:off x="224695" y="2255520"/>
            <a:ext cx="4194048" cy="4332739"/>
          </a:xfrm>
        </p:spPr>
        <p:txBody>
          <a:bodyPr/>
          <a:lstStyle/>
          <a:p>
            <a:r>
              <a:rPr lang="en-US" sz="1900" dirty="0" smtClean="0"/>
              <a:t>Develop and write development and monitoring projects</a:t>
            </a:r>
          </a:p>
          <a:p>
            <a:r>
              <a:rPr lang="en-US" sz="1900" dirty="0" smtClean="0"/>
              <a:t>Be involved in setting-up indicators to measure the level of implementation</a:t>
            </a:r>
          </a:p>
          <a:p>
            <a:r>
              <a:rPr lang="en-US" sz="1900" dirty="0" smtClean="0"/>
              <a:t>Be involved in discussions of progress reports on level of implementation </a:t>
            </a:r>
          </a:p>
          <a:p>
            <a:r>
              <a:rPr lang="en-US" sz="1900" dirty="0" smtClean="0"/>
              <a:t>Strengthening the capacity building of the National Platforms and its members on understanding the DCFTA goals and aims of monitoring process  </a:t>
            </a:r>
          </a:p>
          <a:p>
            <a:endParaRPr lang="en-US" dirty="0" smtClean="0"/>
          </a:p>
          <a:p>
            <a:endParaRPr lang="en-US" dirty="0" smtClean="0"/>
          </a:p>
          <a:p>
            <a:endParaRPr lang="en-US" dirty="0"/>
          </a:p>
        </p:txBody>
      </p:sp>
      <p:sp>
        <p:nvSpPr>
          <p:cNvPr id="5" name="Content Placeholder 4"/>
          <p:cNvSpPr>
            <a:spLocks noGrp="1"/>
          </p:cNvSpPr>
          <p:nvPr>
            <p:ph sz="quarter" idx="4"/>
          </p:nvPr>
        </p:nvSpPr>
        <p:spPr>
          <a:xfrm>
            <a:off x="4648200" y="2295207"/>
            <a:ext cx="4191000" cy="3998368"/>
          </a:xfrm>
        </p:spPr>
        <p:txBody>
          <a:bodyPr/>
          <a:lstStyle/>
          <a:p>
            <a:r>
              <a:rPr lang="en-US" sz="2200" dirty="0" smtClean="0"/>
              <a:t>Support and look for funds to finance CSOs projects</a:t>
            </a:r>
          </a:p>
          <a:p>
            <a:r>
              <a:rPr lang="en-US" sz="2200" dirty="0" smtClean="0"/>
              <a:t>Set up indicators and outcomes goal for each action of the DCFTA Action Plans</a:t>
            </a:r>
          </a:p>
          <a:p>
            <a:r>
              <a:rPr lang="en-US" sz="2200" dirty="0" smtClean="0"/>
              <a:t>Submit its Progress Reports after consultations with CSOs; </a:t>
            </a:r>
          </a:p>
          <a:p>
            <a:r>
              <a:rPr lang="en-US" sz="2200" dirty="0" smtClean="0"/>
              <a:t>Express partnership and actively participate in National Platforms activities </a:t>
            </a:r>
          </a:p>
          <a:p>
            <a:endParaRPr lang="en-US" sz="2400" dirty="0"/>
          </a:p>
        </p:txBody>
      </p:sp>
      <p:sp>
        <p:nvSpPr>
          <p:cNvPr id="6" name="Title 5"/>
          <p:cNvSpPr>
            <a:spLocks noGrp="1"/>
          </p:cNvSpPr>
          <p:nvPr>
            <p:ph type="title"/>
          </p:nvPr>
        </p:nvSpPr>
        <p:spPr/>
        <p:txBody>
          <a:bodyPr/>
          <a:lstStyle/>
          <a:p>
            <a:r>
              <a:rPr lang="en-US" dirty="0" smtClean="0"/>
              <a:t>How to set a Bilateral dialogue </a:t>
            </a:r>
            <a:endParaRPr lang="en-US" dirty="0"/>
          </a:p>
        </p:txBody>
      </p:sp>
      <p:sp>
        <p:nvSpPr>
          <p:cNvPr id="7" name="Slide Number Placeholder 6"/>
          <p:cNvSpPr>
            <a:spLocks noGrp="1"/>
          </p:cNvSpPr>
          <p:nvPr>
            <p:ph type="sldNum" sz="quarter" idx="12"/>
          </p:nvPr>
        </p:nvSpPr>
        <p:spPr/>
        <p:txBody>
          <a:bodyPr/>
          <a:lstStyle/>
          <a:p>
            <a:pPr>
              <a:defRPr/>
            </a:pPr>
            <a:fld id="{F903DE4A-3EA0-4342-AD1C-35A2CDECA97B}" type="slidenum">
              <a:rPr lang="en-US" smtClean="0"/>
              <a:pPr>
                <a:defRPr/>
              </a:pPr>
              <a:t>16</a:t>
            </a:fld>
            <a:endParaRPr lang="en-US" dirty="0"/>
          </a:p>
        </p:txBody>
      </p:sp>
    </p:spTree>
    <p:extLst>
      <p:ext uri="{BB962C8B-B14F-4D97-AF65-F5344CB8AC3E}">
        <p14:creationId xmlns:p14="http://schemas.microsoft.com/office/powerpoint/2010/main" val="2696072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r>
              <a:rPr lang="en-GB" dirty="0" smtClean="0"/>
              <a:t>Questions and Answers</a:t>
            </a:r>
            <a:endParaRPr lang="en-GB" dirty="0"/>
          </a:p>
        </p:txBody>
      </p:sp>
      <p:sp>
        <p:nvSpPr>
          <p:cNvPr id="5" name="Title 4"/>
          <p:cNvSpPr>
            <a:spLocks noGrp="1"/>
          </p:cNvSpPr>
          <p:nvPr>
            <p:ph type="title"/>
          </p:nvPr>
        </p:nvSpPr>
        <p:spPr/>
        <p:txBody>
          <a:bodyPr/>
          <a:lstStyle/>
          <a:p>
            <a:r>
              <a:rPr lang="en-GB" dirty="0" smtClean="0"/>
              <a:t>Thank You</a:t>
            </a:r>
            <a:endParaRPr lang="en-GB"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17</a:t>
            </a:fld>
            <a:endParaRPr lang="en-US" dirty="0"/>
          </a:p>
        </p:txBody>
      </p:sp>
      <p:sp>
        <p:nvSpPr>
          <p:cNvPr id="2" name="TextBox 1"/>
          <p:cNvSpPr txBox="1"/>
          <p:nvPr/>
        </p:nvSpPr>
        <p:spPr>
          <a:xfrm>
            <a:off x="6019800" y="5638800"/>
            <a:ext cx="2667000" cy="646331"/>
          </a:xfrm>
          <a:prstGeom prst="rect">
            <a:avLst/>
          </a:prstGeom>
          <a:noFill/>
        </p:spPr>
        <p:txBody>
          <a:bodyPr wrap="square" rtlCol="0">
            <a:spAutoFit/>
          </a:bodyPr>
          <a:lstStyle/>
          <a:p>
            <a:r>
              <a:rPr lang="en-GB" dirty="0" smtClean="0"/>
              <a:t>Further Information:</a:t>
            </a:r>
          </a:p>
          <a:p>
            <a:r>
              <a:rPr lang="en-GB" dirty="0" smtClean="0"/>
              <a:t>gmincu@yahoo.com</a:t>
            </a:r>
            <a:endParaRPr lang="en-GB" dirty="0"/>
          </a:p>
        </p:txBody>
      </p:sp>
    </p:spTree>
    <p:extLst>
      <p:ext uri="{BB962C8B-B14F-4D97-AF65-F5344CB8AC3E}">
        <p14:creationId xmlns:p14="http://schemas.microsoft.com/office/powerpoint/2010/main" val="4246453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Feedback to previous Qs </a:t>
            </a:r>
            <a:endParaRPr lang="en-US" dirty="0"/>
          </a:p>
        </p:txBody>
      </p:sp>
      <p:sp>
        <p:nvSpPr>
          <p:cNvPr id="3" name="Content Placeholder 2"/>
          <p:cNvSpPr>
            <a:spLocks noGrp="1"/>
          </p:cNvSpPr>
          <p:nvPr>
            <p:ph sz="quarter" idx="1"/>
          </p:nvPr>
        </p:nvSpPr>
        <p:spPr/>
        <p:txBody>
          <a:bodyPr/>
          <a:lstStyle/>
          <a:p>
            <a:pPr marL="0" indent="0">
              <a:buNone/>
            </a:pPr>
            <a:r>
              <a:rPr lang="en-US" i="1" dirty="0" smtClean="0">
                <a:solidFill>
                  <a:srgbClr val="FF0000"/>
                </a:solidFill>
              </a:rPr>
              <a:t>How </a:t>
            </a:r>
            <a:r>
              <a:rPr lang="en-US" i="1" dirty="0" err="1" smtClean="0">
                <a:solidFill>
                  <a:srgbClr val="FF0000"/>
                </a:solidFill>
              </a:rPr>
              <a:t>GoM</a:t>
            </a:r>
            <a:r>
              <a:rPr lang="en-US" i="1" dirty="0" smtClean="0">
                <a:solidFill>
                  <a:srgbClr val="FF0000"/>
                </a:solidFill>
              </a:rPr>
              <a:t> and CSO Platform Works </a:t>
            </a:r>
            <a:r>
              <a:rPr lang="en-US" dirty="0" smtClean="0">
                <a:solidFill>
                  <a:srgbClr val="FF0000"/>
                </a:solidFill>
              </a:rPr>
              <a:t>?</a:t>
            </a:r>
          </a:p>
          <a:p>
            <a:r>
              <a:rPr lang="en-US" dirty="0"/>
              <a:t> </a:t>
            </a:r>
            <a:r>
              <a:rPr lang="en-US" dirty="0" smtClean="0"/>
              <a:t>there is no agreement on regular works and I am not sure all </a:t>
            </a:r>
            <a:r>
              <a:rPr lang="en-US" dirty="0" smtClean="0"/>
              <a:t>relevant public </a:t>
            </a:r>
            <a:r>
              <a:rPr lang="en-US" dirty="0" smtClean="0"/>
              <a:t>institutions are aware about our platform or our goals and aims. </a:t>
            </a:r>
            <a:endParaRPr lang="en-US" dirty="0" smtClean="0"/>
          </a:p>
          <a:p>
            <a:r>
              <a:rPr lang="en-US" dirty="0" smtClean="0"/>
              <a:t>Thank </a:t>
            </a:r>
            <a:r>
              <a:rPr lang="en-US" dirty="0" smtClean="0"/>
              <a:t>you to MFA and ME are here and we hope in efficient constructive cooperation. </a:t>
            </a:r>
          </a:p>
          <a:p>
            <a:r>
              <a:rPr lang="en-US" dirty="0" smtClean="0"/>
              <a:t>Today is one way cooperation, ad hoc, upon urgent events and when progress reports are needed or adoption of strategic docs shall be approved. </a:t>
            </a:r>
          </a:p>
          <a:p>
            <a:r>
              <a:rPr lang="en-US" dirty="0" smtClean="0"/>
              <a:t>It’s a  tick box</a:t>
            </a:r>
          </a:p>
          <a:p>
            <a:pPr marL="274638" lvl="1" indent="0">
              <a:buNone/>
            </a:pPr>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2</a:t>
            </a:fld>
            <a:endParaRPr lang="en-US" dirty="0"/>
          </a:p>
        </p:txBody>
      </p:sp>
      <p:sp>
        <p:nvSpPr>
          <p:cNvPr id="6" name="TextBox 5"/>
          <p:cNvSpPr txBox="1"/>
          <p:nvPr/>
        </p:nvSpPr>
        <p:spPr>
          <a:xfrm>
            <a:off x="3563112" y="5562600"/>
            <a:ext cx="990600" cy="369332"/>
          </a:xfrm>
          <a:prstGeom prst="rect">
            <a:avLst/>
          </a:prstGeom>
          <a:solidFill>
            <a:schemeClr val="bg1"/>
          </a:solidFill>
          <a:ln>
            <a:solidFill>
              <a:schemeClr val="accent1">
                <a:shade val="50000"/>
              </a:schemeClr>
            </a:solidFill>
          </a:ln>
        </p:spPr>
        <p:txBody>
          <a:bodyPr wrap="square" rtlCol="0">
            <a:spAutoFit/>
          </a:bodyPr>
          <a:lstStyle/>
          <a:p>
            <a:pPr algn="ctr"/>
            <a:r>
              <a:rPr lang="en-US" b="1" dirty="0" smtClean="0">
                <a:solidFill>
                  <a:srgbClr val="FF0000"/>
                </a:solidFill>
              </a:rPr>
              <a:t>V</a:t>
            </a:r>
            <a:endParaRPr lang="en-US" b="1" dirty="0">
              <a:solidFill>
                <a:srgbClr val="FF0000"/>
              </a:solidFill>
            </a:endParaRPr>
          </a:p>
        </p:txBody>
      </p:sp>
    </p:spTree>
    <p:extLst>
      <p:ext uri="{BB962C8B-B14F-4D97-AF65-F5344CB8AC3E}">
        <p14:creationId xmlns:p14="http://schemas.microsoft.com/office/powerpoint/2010/main" val="41075701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Feedback to previous Qs </a:t>
            </a:r>
            <a:endParaRPr lang="en-US" dirty="0"/>
          </a:p>
        </p:txBody>
      </p:sp>
      <p:sp>
        <p:nvSpPr>
          <p:cNvPr id="3" name="Content Placeholder 2"/>
          <p:cNvSpPr>
            <a:spLocks noGrp="1"/>
          </p:cNvSpPr>
          <p:nvPr>
            <p:ph sz="quarter" idx="1"/>
          </p:nvPr>
        </p:nvSpPr>
        <p:spPr>
          <a:xfrm>
            <a:off x="301625" y="1257235"/>
            <a:ext cx="8503920" cy="5087781"/>
          </a:xfrm>
        </p:spPr>
        <p:txBody>
          <a:bodyPr/>
          <a:lstStyle/>
          <a:p>
            <a:pPr marL="0" indent="0">
              <a:buNone/>
            </a:pPr>
            <a:r>
              <a:rPr lang="en-US" i="1" dirty="0" smtClean="0">
                <a:solidFill>
                  <a:srgbClr val="FF0000"/>
                </a:solidFill>
              </a:rPr>
              <a:t>How </a:t>
            </a:r>
            <a:r>
              <a:rPr lang="en-US" i="1" dirty="0" err="1" smtClean="0">
                <a:solidFill>
                  <a:srgbClr val="FF0000"/>
                </a:solidFill>
              </a:rPr>
              <a:t>GoM</a:t>
            </a:r>
            <a:r>
              <a:rPr lang="en-US" i="1" dirty="0" smtClean="0">
                <a:solidFill>
                  <a:srgbClr val="FF0000"/>
                </a:solidFill>
              </a:rPr>
              <a:t> and CSO Platform Works / Communicate</a:t>
            </a:r>
            <a:r>
              <a:rPr lang="en-US" dirty="0" smtClean="0">
                <a:solidFill>
                  <a:srgbClr val="FF0000"/>
                </a:solidFill>
              </a:rPr>
              <a:t>?</a:t>
            </a:r>
          </a:p>
          <a:p>
            <a:r>
              <a:rPr lang="en-US" dirty="0"/>
              <a:t> </a:t>
            </a:r>
            <a:r>
              <a:rPr lang="en-US" dirty="0" smtClean="0"/>
              <a:t>there is no agreement on regular works and I am not sure all relevant institutions are aware about our platform or our goals and aims. </a:t>
            </a:r>
            <a:endParaRPr lang="en-US" dirty="0" smtClean="0"/>
          </a:p>
          <a:p>
            <a:r>
              <a:rPr lang="en-US" dirty="0" smtClean="0"/>
              <a:t>Thank </a:t>
            </a:r>
            <a:r>
              <a:rPr lang="en-US" dirty="0" smtClean="0"/>
              <a:t>you to MFA and ME are here and we hope in efficient constructive cooperation. </a:t>
            </a:r>
          </a:p>
          <a:p>
            <a:pPr lvl="1"/>
            <a:r>
              <a:rPr lang="en-US" dirty="0" smtClean="0">
                <a:solidFill>
                  <a:srgbClr val="FF0000"/>
                </a:solidFill>
              </a:rPr>
              <a:t>We should change the approach and just become efficient and set up “friendly” cooperation</a:t>
            </a:r>
            <a:r>
              <a:rPr lang="en-US" dirty="0" smtClean="0"/>
              <a:t>. </a:t>
            </a:r>
          </a:p>
          <a:p>
            <a:r>
              <a:rPr lang="en-US" dirty="0" smtClean="0"/>
              <a:t>Today is one way cooperation, ad hoc, upon urgent events and when progress reports are needed or adoption of strategic docs shall be approved. </a:t>
            </a:r>
          </a:p>
          <a:p>
            <a:r>
              <a:rPr lang="en-US" dirty="0" smtClean="0"/>
              <a:t>It’s a  tick box</a:t>
            </a:r>
          </a:p>
          <a:p>
            <a:endParaRPr lang="en-US" dirty="0" smtClean="0"/>
          </a:p>
          <a:p>
            <a:pPr marL="274638" lvl="1" indent="0">
              <a:buNone/>
            </a:pPr>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3</a:t>
            </a:fld>
            <a:endParaRPr lang="en-US" dirty="0"/>
          </a:p>
        </p:txBody>
      </p:sp>
      <p:sp>
        <p:nvSpPr>
          <p:cNvPr id="6" name="TextBox 5"/>
          <p:cNvSpPr txBox="1"/>
          <p:nvPr/>
        </p:nvSpPr>
        <p:spPr>
          <a:xfrm>
            <a:off x="2971800" y="5975685"/>
            <a:ext cx="990600" cy="369332"/>
          </a:xfrm>
          <a:prstGeom prst="rect">
            <a:avLst/>
          </a:prstGeom>
          <a:solidFill>
            <a:schemeClr val="bg1"/>
          </a:solidFill>
          <a:ln>
            <a:solidFill>
              <a:schemeClr val="accent1">
                <a:shade val="50000"/>
              </a:schemeClr>
            </a:solidFill>
          </a:ln>
        </p:spPr>
        <p:txBody>
          <a:bodyPr wrap="square" rtlCol="0">
            <a:spAutoFit/>
          </a:bodyPr>
          <a:lstStyle/>
          <a:p>
            <a:pPr algn="ctr"/>
            <a:r>
              <a:rPr lang="en-US" b="1" dirty="0" smtClean="0">
                <a:solidFill>
                  <a:srgbClr val="FF0000"/>
                </a:solidFill>
              </a:rPr>
              <a:t>V</a:t>
            </a:r>
            <a:endParaRPr lang="en-US" b="1" dirty="0">
              <a:solidFill>
                <a:srgbClr val="FF0000"/>
              </a:solidFill>
            </a:endParaRPr>
          </a:p>
        </p:txBody>
      </p:sp>
    </p:spTree>
    <p:extLst>
      <p:ext uri="{BB962C8B-B14F-4D97-AF65-F5344CB8AC3E}">
        <p14:creationId xmlns:p14="http://schemas.microsoft.com/office/powerpoint/2010/main" val="144432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CIVIL SOCIETY COOPERATION </a:t>
            </a:r>
            <a:r>
              <a:rPr lang="en-US" b="1" dirty="0" smtClean="0"/>
              <a:t> (Ch.26/art.135)</a:t>
            </a:r>
            <a:endParaRPr lang="en-US" dirty="0"/>
          </a:p>
        </p:txBody>
      </p:sp>
      <p:sp>
        <p:nvSpPr>
          <p:cNvPr id="3" name="Content Placeholder 2"/>
          <p:cNvSpPr>
            <a:spLocks noGrp="1"/>
          </p:cNvSpPr>
          <p:nvPr>
            <p:ph sz="quarter" idx="1"/>
          </p:nvPr>
        </p:nvSpPr>
        <p:spPr/>
        <p:txBody>
          <a:bodyPr/>
          <a:lstStyle/>
          <a:p>
            <a:pPr marL="0" indent="0">
              <a:buNone/>
            </a:pPr>
            <a:r>
              <a:rPr lang="en-US" dirty="0" smtClean="0"/>
              <a:t>Agreement says:</a:t>
            </a:r>
          </a:p>
          <a:p>
            <a:r>
              <a:rPr lang="en-US" dirty="0" smtClean="0"/>
              <a:t>Parties shall </a:t>
            </a:r>
            <a:r>
              <a:rPr lang="en-US" dirty="0"/>
              <a:t>establish a dialogue on civil society </a:t>
            </a:r>
            <a:r>
              <a:rPr lang="en-US" dirty="0" smtClean="0"/>
              <a:t>cooperation: </a:t>
            </a:r>
          </a:p>
          <a:p>
            <a:pPr lvl="1"/>
            <a:r>
              <a:rPr lang="en-US" dirty="0" smtClean="0"/>
              <a:t>to </a:t>
            </a:r>
            <a:r>
              <a:rPr lang="en-US" dirty="0"/>
              <a:t>strengthen contacts and exchange of information and experience between all sectors of </a:t>
            </a:r>
            <a:r>
              <a:rPr lang="en-US" dirty="0" smtClean="0"/>
              <a:t>CS in </a:t>
            </a:r>
            <a:r>
              <a:rPr lang="en-US" dirty="0"/>
              <a:t>the </a:t>
            </a:r>
            <a:r>
              <a:rPr lang="en-US" dirty="0" smtClean="0"/>
              <a:t>EU and MD</a:t>
            </a:r>
          </a:p>
          <a:p>
            <a:pPr lvl="1"/>
            <a:r>
              <a:rPr lang="en-US" dirty="0"/>
              <a:t>to ensure a better knowledge and understanding of </a:t>
            </a:r>
            <a:r>
              <a:rPr lang="en-US" dirty="0" smtClean="0"/>
              <a:t>MD (history, culture, </a:t>
            </a:r>
            <a:r>
              <a:rPr lang="en-US" dirty="0" err="1" smtClean="0"/>
              <a:t>etc</a:t>
            </a:r>
            <a:r>
              <a:rPr lang="en-US" dirty="0" smtClean="0"/>
              <a:t>) …in </a:t>
            </a:r>
            <a:r>
              <a:rPr lang="en-US" dirty="0"/>
              <a:t>particular among </a:t>
            </a:r>
            <a:r>
              <a:rPr lang="en-US" dirty="0" smtClean="0"/>
              <a:t>CSO </a:t>
            </a:r>
            <a:r>
              <a:rPr lang="en-US" dirty="0"/>
              <a:t>based in </a:t>
            </a:r>
            <a:r>
              <a:rPr lang="en-US" dirty="0" smtClean="0"/>
              <a:t>EU MS; </a:t>
            </a:r>
          </a:p>
          <a:p>
            <a:pPr lvl="1"/>
            <a:r>
              <a:rPr lang="en-US" dirty="0"/>
              <a:t>to ensure a better knowledge and understanding of the </a:t>
            </a:r>
            <a:r>
              <a:rPr lang="en-US" dirty="0" smtClean="0"/>
              <a:t>EU in MD.. in </a:t>
            </a:r>
            <a:r>
              <a:rPr lang="en-US" dirty="0"/>
              <a:t>particular among </a:t>
            </a:r>
            <a:r>
              <a:rPr lang="en-US" dirty="0" smtClean="0"/>
              <a:t>CSOs of Moldova</a:t>
            </a:r>
            <a:r>
              <a:rPr lang="en-US" dirty="0"/>
              <a:t>, with a non-exclusive focus on the values on </a:t>
            </a:r>
            <a:r>
              <a:rPr lang="en-US" dirty="0" smtClean="0"/>
              <a:t>EU is </a:t>
            </a:r>
            <a:r>
              <a:rPr lang="en-US" dirty="0"/>
              <a:t>founded, its policies and its </a:t>
            </a:r>
            <a:r>
              <a:rPr lang="en-US" dirty="0" smtClean="0"/>
              <a:t>functioning; </a:t>
            </a:r>
          </a:p>
          <a:p>
            <a:pPr lvl="1"/>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4</a:t>
            </a:fld>
            <a:endParaRPr lang="en-US" dirty="0"/>
          </a:p>
        </p:txBody>
      </p:sp>
    </p:spTree>
    <p:extLst>
      <p:ext uri="{BB962C8B-B14F-4D97-AF65-F5344CB8AC3E}">
        <p14:creationId xmlns:p14="http://schemas.microsoft.com/office/powerpoint/2010/main" val="2198495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dialogue </a:t>
            </a:r>
            <a:r>
              <a:rPr lang="en-US" dirty="0"/>
              <a:t>and </a:t>
            </a:r>
            <a:r>
              <a:rPr lang="en-US" dirty="0" smtClean="0"/>
              <a:t>cooperation </a:t>
            </a:r>
            <a:endParaRPr lang="en-US" dirty="0"/>
          </a:p>
        </p:txBody>
      </p:sp>
      <p:sp>
        <p:nvSpPr>
          <p:cNvPr id="3" name="Content Placeholder 2"/>
          <p:cNvSpPr>
            <a:spLocks noGrp="1"/>
          </p:cNvSpPr>
          <p:nvPr>
            <p:ph sz="quarter" idx="1"/>
          </p:nvPr>
        </p:nvSpPr>
        <p:spPr/>
        <p:txBody>
          <a:bodyPr/>
          <a:lstStyle/>
          <a:p>
            <a:r>
              <a:rPr lang="en-US" dirty="0"/>
              <a:t>to ensure involvement of </a:t>
            </a:r>
            <a:r>
              <a:rPr lang="en-US" dirty="0" smtClean="0"/>
              <a:t>CS in EU-MD relations, </a:t>
            </a:r>
          </a:p>
          <a:p>
            <a:pPr lvl="1"/>
            <a:r>
              <a:rPr lang="en-US" dirty="0" smtClean="0"/>
              <a:t>in </a:t>
            </a:r>
            <a:r>
              <a:rPr lang="en-US" dirty="0"/>
              <a:t>particular in the implementation of this </a:t>
            </a:r>
            <a:r>
              <a:rPr lang="en-US" dirty="0" smtClean="0"/>
              <a:t>AA/DCFTA, </a:t>
            </a:r>
            <a:r>
              <a:rPr lang="en-US" strike="sngStrike" dirty="0" smtClean="0">
                <a:solidFill>
                  <a:srgbClr val="FF0000"/>
                </a:solidFill>
              </a:rPr>
              <a:t>including </a:t>
            </a:r>
            <a:r>
              <a:rPr lang="en-US" strike="sngStrike" dirty="0">
                <a:solidFill>
                  <a:srgbClr val="FF0000"/>
                </a:solidFill>
              </a:rPr>
              <a:t>its monitoring</a:t>
            </a:r>
            <a:r>
              <a:rPr lang="en-US" dirty="0"/>
              <a:t>,; </a:t>
            </a:r>
            <a:endParaRPr lang="en-US" dirty="0" smtClean="0"/>
          </a:p>
          <a:p>
            <a:r>
              <a:rPr lang="en-US" dirty="0"/>
              <a:t>to enhance </a:t>
            </a:r>
            <a:r>
              <a:rPr lang="en-US" dirty="0" smtClean="0"/>
              <a:t>CS participation </a:t>
            </a:r>
            <a:r>
              <a:rPr lang="en-US" dirty="0"/>
              <a:t>in the public decision-making process, particularly </a:t>
            </a:r>
            <a:endParaRPr lang="en-US" dirty="0" smtClean="0"/>
          </a:p>
          <a:p>
            <a:pPr lvl="1"/>
            <a:r>
              <a:rPr lang="en-US" dirty="0" smtClean="0"/>
              <a:t>by </a:t>
            </a:r>
            <a:r>
              <a:rPr lang="en-US" dirty="0"/>
              <a:t>establishing an open, transparent and regular dialogue between the public institutions and </a:t>
            </a:r>
            <a:r>
              <a:rPr lang="en-US" dirty="0" smtClean="0"/>
              <a:t>representatives of CSO;</a:t>
            </a:r>
          </a:p>
          <a:p>
            <a:r>
              <a:rPr lang="en-US" dirty="0"/>
              <a:t>to facilitate a process of institution-building </a:t>
            </a:r>
            <a:r>
              <a:rPr lang="en-US" dirty="0" smtClean="0"/>
              <a:t>of CSOs, </a:t>
            </a:r>
          </a:p>
          <a:p>
            <a:pPr lvl="1"/>
            <a:r>
              <a:rPr lang="en-US" dirty="0" smtClean="0"/>
              <a:t>including: advocacy </a:t>
            </a:r>
            <a:r>
              <a:rPr lang="en-US" dirty="0"/>
              <a:t>support, informal and formal networking, mutual visits and workshops in particular in view of improving the legal framework for civil society</a:t>
            </a:r>
            <a:r>
              <a:rPr lang="en-US" dirty="0" smtClean="0"/>
              <a:t>;</a:t>
            </a:r>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5</a:t>
            </a:fld>
            <a:endParaRPr lang="en-US" dirty="0"/>
          </a:p>
        </p:txBody>
      </p:sp>
    </p:spTree>
    <p:extLst>
      <p:ext uri="{BB962C8B-B14F-4D97-AF65-F5344CB8AC3E}">
        <p14:creationId xmlns:p14="http://schemas.microsoft.com/office/powerpoint/2010/main" val="1623804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614" y="-5803"/>
            <a:ext cx="8534400" cy="758825"/>
          </a:xfrm>
        </p:spPr>
        <p:txBody>
          <a:bodyPr/>
          <a:lstStyle/>
          <a:p>
            <a:r>
              <a:rPr lang="en-US" dirty="0" smtClean="0"/>
              <a:t>Specific </a:t>
            </a:r>
            <a:r>
              <a:rPr lang="en-US" dirty="0" smtClean="0"/>
              <a:t>sectors in DCFTA Title</a:t>
            </a:r>
            <a:endParaRPr lang="en-US" dirty="0"/>
          </a:p>
        </p:txBody>
      </p:sp>
      <p:sp>
        <p:nvSpPr>
          <p:cNvPr id="3" name="Content Placeholder 2"/>
          <p:cNvSpPr>
            <a:spLocks noGrp="1"/>
          </p:cNvSpPr>
          <p:nvPr>
            <p:ph sz="quarter" idx="1"/>
          </p:nvPr>
        </p:nvSpPr>
        <p:spPr/>
        <p:txBody>
          <a:bodyPr/>
          <a:lstStyle/>
          <a:p>
            <a:pPr marL="0" indent="0" algn="ctr">
              <a:buNone/>
            </a:pPr>
            <a:r>
              <a:rPr lang="en-US" dirty="0" smtClean="0">
                <a:solidFill>
                  <a:schemeClr val="accent3"/>
                </a:solidFill>
              </a:rPr>
              <a:t>IPRs: </a:t>
            </a:r>
            <a:r>
              <a:rPr lang="en-US" dirty="0" smtClean="0"/>
              <a:t>Art. 332 – Cooperation:</a:t>
            </a:r>
          </a:p>
          <a:p>
            <a:pPr marL="0" indent="0">
              <a:buNone/>
            </a:pPr>
            <a:r>
              <a:rPr lang="en-US" sz="2800" dirty="0"/>
              <a:t>Parties agree to cooperate with a view to supporting implementation of the commitments and </a:t>
            </a:r>
            <a:r>
              <a:rPr lang="en-US" sz="2800" dirty="0" smtClean="0"/>
              <a:t>obligations.. and areas </a:t>
            </a:r>
            <a:r>
              <a:rPr lang="en-US" sz="2800" dirty="0"/>
              <a:t>of cooperation </a:t>
            </a:r>
            <a:r>
              <a:rPr lang="en-US" sz="2800" dirty="0" smtClean="0"/>
              <a:t>include:</a:t>
            </a:r>
          </a:p>
          <a:p>
            <a:pPr marL="0" indent="0" algn="ctr">
              <a:buNone/>
            </a:pPr>
            <a:r>
              <a:rPr lang="en-US" sz="2800" b="1" dirty="0">
                <a:solidFill>
                  <a:srgbClr val="FF0000"/>
                </a:solidFill>
              </a:rPr>
              <a:t>promotion and dissemination of information on </a:t>
            </a:r>
            <a:r>
              <a:rPr lang="en-US" sz="2800" b="1" dirty="0" smtClean="0">
                <a:solidFill>
                  <a:srgbClr val="FF0000"/>
                </a:solidFill>
              </a:rPr>
              <a:t>IPRs in business </a:t>
            </a:r>
            <a:r>
              <a:rPr lang="en-US" sz="2800" b="1" dirty="0">
                <a:solidFill>
                  <a:srgbClr val="FF0000"/>
                </a:solidFill>
              </a:rPr>
              <a:t>circles and </a:t>
            </a:r>
            <a:r>
              <a:rPr lang="en-US" sz="2800" b="1" dirty="0" smtClean="0">
                <a:solidFill>
                  <a:srgbClr val="FF0000"/>
                </a:solidFill>
              </a:rPr>
              <a:t>CIVIL SOCIETY; </a:t>
            </a:r>
            <a:r>
              <a:rPr lang="en-US" sz="2800" b="1" dirty="0">
                <a:solidFill>
                  <a:srgbClr val="FF0000"/>
                </a:solidFill>
              </a:rPr>
              <a:t>public awareness of consumers and </a:t>
            </a:r>
            <a:endParaRPr lang="en-US" sz="2800" b="1" dirty="0" smtClean="0">
              <a:solidFill>
                <a:srgbClr val="FF0000"/>
              </a:solidFill>
            </a:endParaRPr>
          </a:p>
          <a:p>
            <a:pPr marL="0" indent="0" algn="ctr">
              <a:buNone/>
            </a:pPr>
            <a:r>
              <a:rPr lang="en-US" sz="2800" b="1" dirty="0" smtClean="0">
                <a:solidFill>
                  <a:srgbClr val="FF0000"/>
                </a:solidFill>
              </a:rPr>
              <a:t>right </a:t>
            </a:r>
            <a:r>
              <a:rPr lang="en-US" sz="2800" b="1" dirty="0">
                <a:solidFill>
                  <a:srgbClr val="FF0000"/>
                </a:solidFill>
              </a:rPr>
              <a:t>holders; </a:t>
            </a:r>
            <a:endParaRPr lang="en-US" b="1" dirty="0">
              <a:solidFill>
                <a:srgbClr val="FF0000"/>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6</a:t>
            </a:fld>
            <a:endParaRPr lang="en-US" dirty="0"/>
          </a:p>
        </p:txBody>
      </p:sp>
    </p:spTree>
    <p:extLst>
      <p:ext uri="{BB962C8B-B14F-4D97-AF65-F5344CB8AC3E}">
        <p14:creationId xmlns:p14="http://schemas.microsoft.com/office/powerpoint/2010/main" val="89582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33704"/>
            <a:ext cx="8705850" cy="758825"/>
          </a:xfrm>
        </p:spPr>
        <p:txBody>
          <a:bodyPr/>
          <a:lstStyle/>
          <a:p>
            <a:r>
              <a:rPr lang="en-US" sz="2800" dirty="0" smtClean="0">
                <a:solidFill>
                  <a:schemeClr val="accent3"/>
                </a:solidFill>
              </a:rPr>
              <a:t>TRADE </a:t>
            </a:r>
            <a:r>
              <a:rPr lang="en-US" sz="2800" dirty="0">
                <a:solidFill>
                  <a:schemeClr val="accent3"/>
                </a:solidFill>
              </a:rPr>
              <a:t>AND SUSTAINABLE </a:t>
            </a:r>
            <a:r>
              <a:rPr lang="en-US" sz="2800" dirty="0" smtClean="0">
                <a:solidFill>
                  <a:schemeClr val="accent3"/>
                </a:solidFill>
              </a:rPr>
              <a:t>DEVELOPMENT (</a:t>
            </a:r>
            <a:r>
              <a:rPr lang="en-US" sz="2000" dirty="0" smtClean="0">
                <a:solidFill>
                  <a:schemeClr val="accent3"/>
                </a:solidFill>
              </a:rPr>
              <a:t>art.377)</a:t>
            </a:r>
            <a:endParaRPr lang="en-US" sz="2000" dirty="0"/>
          </a:p>
        </p:txBody>
      </p:sp>
      <p:sp>
        <p:nvSpPr>
          <p:cNvPr id="3" name="Content Placeholder 2"/>
          <p:cNvSpPr>
            <a:spLocks noGrp="1"/>
          </p:cNvSpPr>
          <p:nvPr>
            <p:ph sz="quarter" idx="1"/>
          </p:nvPr>
        </p:nvSpPr>
        <p:spPr>
          <a:xfrm>
            <a:off x="301752" y="1371600"/>
            <a:ext cx="8503920" cy="4572000"/>
          </a:xfrm>
        </p:spPr>
        <p:txBody>
          <a:bodyPr/>
          <a:lstStyle/>
          <a:p>
            <a:pPr marL="0" indent="0">
              <a:buNone/>
            </a:pPr>
            <a:r>
              <a:rPr lang="en-US" sz="1800" dirty="0" smtClean="0"/>
              <a:t>In July, 2015 – at 1</a:t>
            </a:r>
            <a:r>
              <a:rPr lang="en-US" sz="1800" baseline="30000" dirty="0" smtClean="0"/>
              <a:t>st</a:t>
            </a:r>
            <a:r>
              <a:rPr lang="en-US" sz="1800" dirty="0" smtClean="0"/>
              <a:t> meeting of Joint Civil Society Dialog Forum </a:t>
            </a:r>
            <a:r>
              <a:rPr lang="en-US" sz="1800" dirty="0" smtClean="0"/>
              <a:t>agreed that key </a:t>
            </a:r>
            <a:r>
              <a:rPr lang="en-US" sz="1800" dirty="0"/>
              <a:t>policy priorities </a:t>
            </a:r>
            <a:r>
              <a:rPr lang="en-US" sz="1800" dirty="0" smtClean="0"/>
              <a:t>should focus: </a:t>
            </a:r>
            <a:endParaRPr lang="en-US" sz="1800" dirty="0"/>
          </a:p>
          <a:p>
            <a:pPr marL="0" lvl="0" indent="0">
              <a:buNone/>
            </a:pPr>
            <a:r>
              <a:rPr lang="en-US" sz="2600" dirty="0" smtClean="0"/>
              <a:t>1. Addressing </a:t>
            </a:r>
            <a:r>
              <a:rPr lang="en-US" sz="2600" dirty="0"/>
              <a:t>the fundamental weaknesses </a:t>
            </a:r>
            <a:r>
              <a:rPr lang="en-US" sz="2600" dirty="0" smtClean="0"/>
              <a:t>of MD-EU  </a:t>
            </a:r>
            <a:r>
              <a:rPr lang="en-US" sz="2600" dirty="0"/>
              <a:t>relations </a:t>
            </a:r>
            <a:r>
              <a:rPr lang="en-US" sz="2600" dirty="0" smtClean="0"/>
              <a:t>(2015) that led </a:t>
            </a:r>
            <a:r>
              <a:rPr lang="en-US" sz="2600" dirty="0"/>
              <a:t>to </a:t>
            </a:r>
            <a:r>
              <a:rPr lang="en-US" sz="2600" dirty="0" smtClean="0"/>
              <a:t>postponement </a:t>
            </a:r>
            <a:r>
              <a:rPr lang="en-US" sz="2600" dirty="0"/>
              <a:t>of </a:t>
            </a:r>
            <a:r>
              <a:rPr lang="en-US" sz="2600" dirty="0" smtClean="0"/>
              <a:t>EU funds:</a:t>
            </a:r>
          </a:p>
          <a:p>
            <a:pPr lvl="1"/>
            <a:r>
              <a:rPr lang="en-US" dirty="0" smtClean="0"/>
              <a:t>forming </a:t>
            </a:r>
            <a:r>
              <a:rPr lang="en-US" dirty="0"/>
              <a:t>a functional </a:t>
            </a:r>
            <a:r>
              <a:rPr lang="en-US" dirty="0" err="1" smtClean="0"/>
              <a:t>GoM</a:t>
            </a:r>
            <a:r>
              <a:rPr lang="en-US" dirty="0" smtClean="0"/>
              <a:t> </a:t>
            </a:r>
            <a:r>
              <a:rPr lang="en-US" dirty="0"/>
              <a:t>well-committed to DCFTA implementation and speeding up structural reforms; </a:t>
            </a:r>
            <a:endParaRPr lang="en-US" dirty="0" smtClean="0"/>
          </a:p>
          <a:p>
            <a:pPr lvl="1"/>
            <a:r>
              <a:rPr lang="en-US" dirty="0" smtClean="0"/>
              <a:t>enhancing </a:t>
            </a:r>
            <a:r>
              <a:rPr lang="en-US" dirty="0"/>
              <a:t>the transparency of decision making at local and national level; </a:t>
            </a:r>
            <a:endParaRPr lang="en-US" dirty="0" smtClean="0"/>
          </a:p>
          <a:p>
            <a:pPr lvl="1"/>
            <a:r>
              <a:rPr lang="en-US" dirty="0" smtClean="0"/>
              <a:t>Re-building </a:t>
            </a:r>
            <a:r>
              <a:rPr lang="en-US" dirty="0"/>
              <a:t>an effective system of sound regulation and supervisory institutional capacities for the banking system and ensuring macro-economic </a:t>
            </a:r>
            <a:r>
              <a:rPr lang="en-US" dirty="0" smtClean="0"/>
              <a:t>stability; </a:t>
            </a:r>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7</a:t>
            </a:fld>
            <a:endParaRPr lang="en-US" dirty="0"/>
          </a:p>
        </p:txBody>
      </p:sp>
    </p:spTree>
    <p:extLst>
      <p:ext uri="{BB962C8B-B14F-4D97-AF65-F5344CB8AC3E}">
        <p14:creationId xmlns:p14="http://schemas.microsoft.com/office/powerpoint/2010/main" val="2115413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schemeClr val="accent3"/>
                </a:solidFill>
              </a:rPr>
              <a:t>TRADE AND SUSTAINABLE </a:t>
            </a:r>
            <a:r>
              <a:rPr lang="en-US" sz="2600" dirty="0" smtClean="0">
                <a:solidFill>
                  <a:schemeClr val="accent3"/>
                </a:solidFill>
              </a:rPr>
              <a:t>DEVELOPMENT - JCSF</a:t>
            </a:r>
            <a:endParaRPr lang="en-US" sz="2600" dirty="0"/>
          </a:p>
        </p:txBody>
      </p:sp>
      <p:sp>
        <p:nvSpPr>
          <p:cNvPr id="3" name="Content Placeholder 2"/>
          <p:cNvSpPr>
            <a:spLocks noGrp="1"/>
          </p:cNvSpPr>
          <p:nvPr>
            <p:ph sz="quarter" idx="1"/>
          </p:nvPr>
        </p:nvSpPr>
        <p:spPr>
          <a:xfrm>
            <a:off x="301752" y="1371600"/>
            <a:ext cx="8503920" cy="4953000"/>
          </a:xfrm>
        </p:spPr>
        <p:txBody>
          <a:bodyPr/>
          <a:lstStyle/>
          <a:p>
            <a:pPr lvl="0"/>
            <a:r>
              <a:rPr lang="en-US" dirty="0"/>
              <a:t>Consolidating and strengthening the capacities of civil society and the civil society platforms </a:t>
            </a:r>
            <a:endParaRPr lang="en-US" dirty="0" smtClean="0"/>
          </a:p>
          <a:p>
            <a:pPr marL="274638" lvl="1" indent="0">
              <a:buNone/>
            </a:pPr>
            <a:r>
              <a:rPr lang="en-US" dirty="0" smtClean="0"/>
              <a:t>(</a:t>
            </a:r>
            <a:r>
              <a:rPr lang="en-US" dirty="0"/>
              <a:t>CSOs, trade unions, employers’ association</a:t>
            </a:r>
            <a:r>
              <a:rPr lang="lv-LV" dirty="0"/>
              <a:t>s</a:t>
            </a:r>
            <a:r>
              <a:rPr lang="en-US" dirty="0"/>
              <a:t>, environment movements, consumers</a:t>
            </a:r>
            <a:r>
              <a:rPr lang="lv-LV" dirty="0"/>
              <a:t>' </a:t>
            </a:r>
            <a:r>
              <a:rPr lang="en-US" dirty="0"/>
              <a:t>organizations, chambers of commerce) </a:t>
            </a:r>
            <a:endParaRPr lang="en-US" dirty="0" smtClean="0"/>
          </a:p>
          <a:p>
            <a:pPr marL="0" indent="0">
              <a:buNone/>
            </a:pPr>
            <a:r>
              <a:rPr lang="en-US" dirty="0" smtClean="0"/>
              <a:t>in </a:t>
            </a:r>
            <a:r>
              <a:rPr lang="en-US" dirty="0"/>
              <a:t>order to ensure a qualitative feedback for the </a:t>
            </a:r>
            <a:r>
              <a:rPr lang="en-US" dirty="0" err="1" smtClean="0"/>
              <a:t>GoM</a:t>
            </a:r>
            <a:r>
              <a:rPr lang="en-US" dirty="0" smtClean="0"/>
              <a:t>  </a:t>
            </a:r>
            <a:r>
              <a:rPr lang="en-US" dirty="0"/>
              <a:t>on DCFTA implementation and enforce the checks and balances mechanism between the </a:t>
            </a:r>
            <a:r>
              <a:rPr lang="en-US" dirty="0" smtClean="0"/>
              <a:t>CSO – </a:t>
            </a:r>
            <a:r>
              <a:rPr lang="en-US" dirty="0" err="1" smtClean="0"/>
              <a:t>GoM</a:t>
            </a:r>
            <a:r>
              <a:rPr lang="en-US" dirty="0" smtClean="0"/>
              <a:t>:</a:t>
            </a:r>
            <a:endParaRPr lang="en-US" dirty="0"/>
          </a:p>
          <a:p>
            <a:pPr lvl="1"/>
            <a:r>
              <a:rPr lang="en-US" dirty="0"/>
              <a:t>It  includes enhancement of the quality and the benefits of social dialogue, by capacity building, exchange of information, practical experience and good practice, and </a:t>
            </a:r>
          </a:p>
          <a:p>
            <a:pPr lvl="1"/>
            <a:r>
              <a:rPr lang="en-US" dirty="0">
                <a:solidFill>
                  <a:schemeClr val="accent3"/>
                </a:solidFill>
              </a:rPr>
              <a:t>Interference in activities of trade unions and in general into the activity of the social partners is not acceptable</a:t>
            </a:r>
            <a:r>
              <a:rPr lang="en-US" dirty="0" smtClean="0"/>
              <a:t>; </a:t>
            </a:r>
            <a:endParaRPr lang="en-US" dirty="0"/>
          </a:p>
          <a:p>
            <a:endParaRPr lang="en-US" dirty="0"/>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8</a:t>
            </a:fld>
            <a:endParaRPr lang="en-US" dirty="0"/>
          </a:p>
        </p:txBody>
      </p:sp>
    </p:spTree>
    <p:extLst>
      <p:ext uri="{BB962C8B-B14F-4D97-AF65-F5344CB8AC3E}">
        <p14:creationId xmlns:p14="http://schemas.microsoft.com/office/powerpoint/2010/main" val="2582011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600" dirty="0">
                <a:solidFill>
                  <a:schemeClr val="accent3"/>
                </a:solidFill>
              </a:rPr>
              <a:t>TRADE AND SUSTAINABLE </a:t>
            </a:r>
            <a:r>
              <a:rPr lang="en-US" sz="2600" dirty="0" smtClean="0">
                <a:solidFill>
                  <a:schemeClr val="accent3"/>
                </a:solidFill>
              </a:rPr>
              <a:t>DEVELOPMENT - JCSF</a:t>
            </a:r>
            <a:endParaRPr lang="en-US" sz="2600" dirty="0"/>
          </a:p>
        </p:txBody>
      </p:sp>
      <p:sp>
        <p:nvSpPr>
          <p:cNvPr id="3" name="Content Placeholder 2"/>
          <p:cNvSpPr>
            <a:spLocks noGrp="1"/>
          </p:cNvSpPr>
          <p:nvPr>
            <p:ph sz="quarter" idx="1"/>
          </p:nvPr>
        </p:nvSpPr>
        <p:spPr>
          <a:xfrm>
            <a:off x="301752" y="1371600"/>
            <a:ext cx="8503920" cy="4953000"/>
          </a:xfrm>
        </p:spPr>
        <p:txBody>
          <a:bodyPr/>
          <a:lstStyle/>
          <a:p>
            <a:pPr marL="0" lvl="0" indent="0">
              <a:buNone/>
            </a:pPr>
            <a:r>
              <a:rPr lang="en-US" sz="2500" dirty="0" smtClean="0"/>
              <a:t>Addressing </a:t>
            </a:r>
            <a:r>
              <a:rPr lang="en-US" sz="2500" b="1" dirty="0" smtClean="0"/>
              <a:t>Cost and Quality COMPETITIVENESS </a:t>
            </a:r>
            <a:r>
              <a:rPr lang="en-US" sz="2500" dirty="0" smtClean="0"/>
              <a:t>issue:</a:t>
            </a:r>
          </a:p>
          <a:p>
            <a:pPr lvl="1"/>
            <a:r>
              <a:rPr lang="en-US" dirty="0" smtClean="0"/>
              <a:t>by </a:t>
            </a:r>
            <a:r>
              <a:rPr lang="en-US" dirty="0"/>
              <a:t>easing the access to finances (especially for the small and medium enterprises), </a:t>
            </a:r>
            <a:endParaRPr lang="en-US" dirty="0" smtClean="0"/>
          </a:p>
          <a:p>
            <a:pPr lvl="1"/>
            <a:r>
              <a:rPr lang="en-US" dirty="0" smtClean="0"/>
              <a:t>stimulating </a:t>
            </a:r>
            <a:r>
              <a:rPr lang="en-US" dirty="0"/>
              <a:t>the inflows and absorption of technologies at the company </a:t>
            </a:r>
            <a:r>
              <a:rPr lang="en-US" dirty="0" smtClean="0"/>
              <a:t>level, and </a:t>
            </a:r>
          </a:p>
          <a:p>
            <a:pPr lvl="1"/>
            <a:r>
              <a:rPr lang="en-US" dirty="0" smtClean="0"/>
              <a:t>raising </a:t>
            </a:r>
            <a:r>
              <a:rPr lang="en-US" dirty="0"/>
              <a:t>knowledge and awareness among the private sector about the DCFTA implementation</a:t>
            </a:r>
            <a:r>
              <a:rPr lang="en-US" dirty="0" smtClean="0"/>
              <a:t>;</a:t>
            </a:r>
          </a:p>
          <a:p>
            <a:pPr marL="274638" lvl="1" indent="0">
              <a:buNone/>
            </a:pPr>
            <a:r>
              <a:rPr lang="en-US" sz="2500" b="1" dirty="0">
                <a:solidFill>
                  <a:schemeClr val="tx1"/>
                </a:solidFill>
              </a:rPr>
              <a:t>Mandatory consultation</a:t>
            </a:r>
            <a:r>
              <a:rPr lang="en-US" sz="2500" dirty="0">
                <a:solidFill>
                  <a:schemeClr val="tx1"/>
                </a:solidFill>
              </a:rPr>
              <a:t> of the Domestic Advisory Group </a:t>
            </a:r>
            <a:r>
              <a:rPr lang="en-US" sz="2500" dirty="0" smtClean="0">
                <a:solidFill>
                  <a:schemeClr val="tx1"/>
                </a:solidFill>
              </a:rPr>
              <a:t>members [National CS Platform] </a:t>
            </a:r>
            <a:r>
              <a:rPr lang="en-US" sz="2500" b="1" dirty="0">
                <a:solidFill>
                  <a:schemeClr val="tx1"/>
                </a:solidFill>
              </a:rPr>
              <a:t>on the draft laws and regulations elaborated for DCFTA implementation </a:t>
            </a:r>
            <a:r>
              <a:rPr lang="en-US" sz="2500" dirty="0">
                <a:solidFill>
                  <a:schemeClr val="tx1"/>
                </a:solidFill>
              </a:rPr>
              <a:t>activities;</a:t>
            </a:r>
          </a:p>
          <a:p>
            <a:pPr marL="274638" lvl="1" indent="0">
              <a:buNone/>
            </a:pPr>
            <a:endParaRPr lang="en-US" sz="2500" dirty="0">
              <a:solidFill>
                <a:schemeClr val="tx1"/>
              </a:solidFill>
            </a:endParaRPr>
          </a:p>
        </p:txBody>
      </p:sp>
      <p:sp>
        <p:nvSpPr>
          <p:cNvPr id="4" name="Slide Number Placeholder 3"/>
          <p:cNvSpPr>
            <a:spLocks noGrp="1"/>
          </p:cNvSpPr>
          <p:nvPr>
            <p:ph type="sldNum" sz="quarter" idx="12"/>
          </p:nvPr>
        </p:nvSpPr>
        <p:spPr/>
        <p:txBody>
          <a:bodyPr/>
          <a:lstStyle/>
          <a:p>
            <a:pPr>
              <a:defRPr/>
            </a:pPr>
            <a:fld id="{B2F3F64E-116C-4C61-8CA9-222B563F0CE6}" type="slidenum">
              <a:rPr lang="en-US" smtClean="0"/>
              <a:pPr>
                <a:defRPr/>
              </a:pPr>
              <a:t>9</a:t>
            </a:fld>
            <a:endParaRPr lang="en-US" dirty="0"/>
          </a:p>
        </p:txBody>
      </p:sp>
    </p:spTree>
    <p:extLst>
      <p:ext uri="{BB962C8B-B14F-4D97-AF65-F5344CB8AC3E}">
        <p14:creationId xmlns:p14="http://schemas.microsoft.com/office/powerpoint/2010/main" val="223035245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Civic</Template>
  <TotalTime>30076</TotalTime>
  <Words>2123</Words>
  <Application>Microsoft Office PowerPoint</Application>
  <PresentationFormat>On-screen Show (4:3)</PresentationFormat>
  <Paragraphs>220</Paragraphs>
  <Slides>17</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Cambria</vt:lpstr>
      <vt:lpstr>Georgia</vt:lpstr>
      <vt:lpstr>Times New Roman</vt:lpstr>
      <vt:lpstr>Wingdings</vt:lpstr>
      <vt:lpstr>Wingdings 2</vt:lpstr>
      <vt:lpstr>Civic</vt:lpstr>
      <vt:lpstr>    Eastern Partnership Civil Society Forum</vt:lpstr>
      <vt:lpstr>Feedback to previous Qs </vt:lpstr>
      <vt:lpstr>Feedback to previous Qs </vt:lpstr>
      <vt:lpstr>CIVIL SOCIETY COOPERATION  (Ch.26/art.135)</vt:lpstr>
      <vt:lpstr>AIMS of dialogue and cooperation </vt:lpstr>
      <vt:lpstr>Specific sectors in DCFTA Title</vt:lpstr>
      <vt:lpstr>TRADE AND SUSTAINABLE DEVELOPMENT (art.377)</vt:lpstr>
      <vt:lpstr>TRADE AND SUSTAINABLE DEVELOPMENT - JCSF</vt:lpstr>
      <vt:lpstr>TRADE AND SUSTAINABLE DEVELOPMENT - JCSF</vt:lpstr>
      <vt:lpstr>TRADE AND SUSTAINABLE DEVELOPMENT - JCSF</vt:lpstr>
      <vt:lpstr>TRADE AND SUSTAINABLE DEVELOPMENT - JCSF</vt:lpstr>
      <vt:lpstr>AA/DCFTA Audit – Direct Effect on Business</vt:lpstr>
      <vt:lpstr>AA/DCFTA  Audit 2</vt:lpstr>
      <vt:lpstr>SME Survey – Level of Understanding of AA/DCFTA</vt:lpstr>
      <vt:lpstr>After signature (June 2014) of AA/DCFTA – CSO National Platform actions:</vt:lpstr>
      <vt:lpstr>How to set a Bilateral dialogue </vt:lpstr>
      <vt:lpstr>Thank You</vt:lpstr>
    </vt:vector>
  </TitlesOfParts>
  <Company>Your Company Name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DFID Support to the Health Sector in Zimbabwe 2005-2011 A Value for Money Review</dc:title>
  <dc:creator>Your User Name</dc:creator>
  <cp:lastModifiedBy>Georgeta</cp:lastModifiedBy>
  <cp:revision>1785</cp:revision>
  <cp:lastPrinted>2015-04-21T16:10:49Z</cp:lastPrinted>
  <dcterms:created xsi:type="dcterms:W3CDTF">2012-02-28T21:05:37Z</dcterms:created>
  <dcterms:modified xsi:type="dcterms:W3CDTF">2015-09-24T11:28:20Z</dcterms:modified>
</cp:coreProperties>
</file>